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1" r:id="rId5"/>
    <p:sldId id="265" r:id="rId6"/>
    <p:sldId id="262" r:id="rId7"/>
    <p:sldId id="263" r:id="rId8"/>
    <p:sldId id="264" r:id="rId9"/>
    <p:sldId id="266" r:id="rId10"/>
    <p:sldId id="260" r:id="rId11"/>
    <p:sldId id="258" r:id="rId12"/>
    <p:sldId id="267" r:id="rId13"/>
    <p:sldId id="268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0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NULL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Hexágono"/>
          <p:cNvSpPr/>
          <p:nvPr/>
        </p:nvSpPr>
        <p:spPr>
          <a:xfrm rot="10800000" flipV="1">
            <a:off x="323528" y="332656"/>
            <a:ext cx="8568952" cy="2016224"/>
          </a:xfrm>
          <a:prstGeom prst="hexagon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6000" dirty="0"/>
              <a:t>DOS MATRIMONIOS</a:t>
            </a:r>
          </a:p>
        </p:txBody>
      </p:sp>
      <p:pic>
        <p:nvPicPr>
          <p:cNvPr id="1026" name="Picture 2" descr="http://www.gentedecabecera.com/wp-content/uploads/2011/11/25GECABXXA020_VERT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708919"/>
            <a:ext cx="4392488" cy="4101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42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O" sz="5400" b="1" i="1" dirty="0" smtClean="0">
                <a:latin typeface="Script MT Bold" pitchFamily="66" charset="0"/>
              </a:rPr>
              <a:t>Definición de matrimonio</a:t>
            </a:r>
            <a:endParaRPr lang="es-CO" sz="5400" b="1" i="1" dirty="0">
              <a:latin typeface="Script MT Bold" pitchFamily="66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600200"/>
            <a:ext cx="8568952" cy="4997152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sz="4000" dirty="0" smtClean="0"/>
              <a:t>El </a:t>
            </a:r>
            <a:r>
              <a:rPr lang="es-CO" sz="4000" dirty="0"/>
              <a:t>término </a:t>
            </a:r>
            <a:r>
              <a:rPr lang="es-CO" sz="4000" b="1" dirty="0"/>
              <a:t>matrimonio</a:t>
            </a:r>
            <a:r>
              <a:rPr lang="es-CO" sz="4000" dirty="0"/>
              <a:t> proviene del latín </a:t>
            </a:r>
            <a:r>
              <a:rPr lang="es-CO" sz="4000" i="1" dirty="0"/>
              <a:t>matrimonĭum</a:t>
            </a:r>
            <a:r>
              <a:rPr lang="es-CO" sz="4000" dirty="0"/>
              <a:t>. Se trata de la </a:t>
            </a:r>
            <a:r>
              <a:rPr lang="es-CO" sz="4000" b="1" dirty="0"/>
              <a:t>unión</a:t>
            </a:r>
            <a:r>
              <a:rPr lang="es-CO" sz="4000" dirty="0"/>
              <a:t> de un </a:t>
            </a:r>
            <a:r>
              <a:rPr lang="es-CO" sz="4000" b="1" dirty="0">
                <a:hlinkClick r:id="rId2" invalidUrl="http:" action="ppaction://hlinkfile"/>
              </a:rPr>
              <a:t>hombre</a:t>
            </a:r>
            <a:r>
              <a:rPr lang="es-CO" sz="4000" dirty="0"/>
              <a:t> y una </a:t>
            </a:r>
            <a:r>
              <a:rPr lang="es-CO" sz="4000" b="1" u="sng" dirty="0">
                <a:solidFill>
                  <a:srgbClr val="0070C0"/>
                </a:solidFill>
              </a:rPr>
              <a:t>mujer</a:t>
            </a:r>
            <a:r>
              <a:rPr lang="es-CO" sz="4000" dirty="0"/>
              <a:t> que se concreta a través de determinados ritos o trámites legales</a:t>
            </a:r>
            <a:r>
              <a:rPr lang="es-CO" sz="4000" dirty="0" smtClean="0"/>
              <a:t>.</a:t>
            </a:r>
          </a:p>
          <a:p>
            <a:pPr marL="0" indent="0" algn="ctr">
              <a:buNone/>
            </a:pPr>
            <a:endParaRPr lang="es-CO" sz="4000" dirty="0"/>
          </a:p>
          <a:p>
            <a:pPr marL="0" indent="0" algn="ctr">
              <a:buNone/>
            </a:pPr>
            <a:r>
              <a:rPr lang="es-CO" sz="4000" dirty="0" smtClean="0"/>
              <a:t>El matrimonio fue establecido por Dios en la creación con el fin de que la especie humana se multiplicara. </a:t>
            </a:r>
            <a:r>
              <a:rPr lang="es-CO" sz="4000" i="1" u="sng" dirty="0" smtClean="0"/>
              <a:t>Hombre y mujer los creó</a:t>
            </a:r>
            <a:r>
              <a:rPr lang="es-CO" sz="4000" dirty="0" smtClean="0"/>
              <a:t> Y </a:t>
            </a:r>
            <a:r>
              <a:rPr lang="es-CO" sz="4000" dirty="0"/>
              <a:t>los bendijo Dios; y les dijo Dios: </a:t>
            </a:r>
            <a:r>
              <a:rPr lang="es-CO" sz="4000" dirty="0" smtClean="0"/>
              <a:t>«</a:t>
            </a:r>
            <a:r>
              <a:rPr lang="es-CO" sz="4000" i="1" u="sng" dirty="0" smtClean="0"/>
              <a:t>Fructificad </a:t>
            </a:r>
            <a:r>
              <a:rPr lang="es-CO" sz="4000" i="1" u="sng" dirty="0"/>
              <a:t>y multiplicaos, y llenad la </a:t>
            </a:r>
            <a:r>
              <a:rPr lang="es-CO" sz="4000" i="1" u="sng" dirty="0" smtClean="0"/>
              <a:t>tierra</a:t>
            </a:r>
            <a:r>
              <a:rPr lang="es-CO" sz="4000" dirty="0" smtClean="0"/>
              <a:t>» </a:t>
            </a:r>
          </a:p>
          <a:p>
            <a:pPr marL="0" indent="0" algn="ctr">
              <a:buNone/>
            </a:pPr>
            <a:r>
              <a:rPr lang="es-CO" sz="4000" dirty="0" smtClean="0">
                <a:solidFill>
                  <a:srgbClr val="FF0000"/>
                </a:solidFill>
              </a:rPr>
              <a:t>(Gén.1:27,28).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54206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i="1" dirty="0" smtClean="0">
                <a:solidFill>
                  <a:srgbClr val="FF0000"/>
                </a:solidFill>
                <a:latin typeface="Script MT Bold" pitchFamily="66" charset="0"/>
              </a:rPr>
              <a:t>¿Sabía usted que la Biblia nos habla de dos clases de matrimonios?</a:t>
            </a:r>
            <a:endParaRPr lang="es-CO" i="1" dirty="0">
              <a:solidFill>
                <a:srgbClr val="FF0000"/>
              </a:solidFill>
              <a:latin typeface="Script MT Bold" pitchFamily="66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06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u="sng" dirty="0" smtClean="0"/>
              <a:t>El primero está en </a:t>
            </a:r>
            <a:r>
              <a:rPr lang="es-CO" u="sng" dirty="0" smtClean="0">
                <a:solidFill>
                  <a:srgbClr val="FF0000"/>
                </a:solidFill>
              </a:rPr>
              <a:t>Daniel 2:43</a:t>
            </a:r>
            <a:r>
              <a:rPr lang="es-CO" u="sng" dirty="0" smtClean="0"/>
              <a:t>.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145227" y="2333685"/>
            <a:ext cx="25922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«</a:t>
            </a:r>
            <a:r>
              <a:rPr lang="es-CO" sz="2400" i="1" dirty="0"/>
              <a:t>Cuanto a aquello que viste, el hierro mezclado con tiesto de barro, mezclaránse con simiente humana, </a:t>
            </a:r>
            <a:r>
              <a:rPr lang="es-CO" sz="2400" b="1" i="1" dirty="0"/>
              <a:t>mas no se pegarán el uno con el otro, </a:t>
            </a:r>
            <a:r>
              <a:rPr lang="es-CO" sz="2400" i="1" dirty="0"/>
              <a:t>como el hierro no se mezcla con el tiesto</a:t>
            </a:r>
            <a:r>
              <a:rPr lang="es-CO" sz="2400" b="1" dirty="0"/>
              <a:t>»</a:t>
            </a:r>
            <a:r>
              <a:rPr lang="es-CO" sz="2400" dirty="0"/>
              <a:t>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4614781"/>
            <a:ext cx="334786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Note aquí dos cosas. (</a:t>
            </a:r>
            <a:r>
              <a:rPr lang="es-CO" sz="2000" b="1" dirty="0" smtClean="0"/>
              <a:t>1</a:t>
            </a:r>
            <a:r>
              <a:rPr lang="es-CO" sz="2000" b="1" dirty="0" smtClean="0">
                <a:solidFill>
                  <a:srgbClr val="FF0000"/>
                </a:solidFill>
              </a:rPr>
              <a:t>), el </a:t>
            </a:r>
            <a:r>
              <a:rPr lang="es-CO" sz="2000" b="1" dirty="0">
                <a:solidFill>
                  <a:srgbClr val="FF0000"/>
                </a:solidFill>
              </a:rPr>
              <a:t>hombre fue </a:t>
            </a:r>
            <a:r>
              <a:rPr lang="es-CO" sz="2000" b="1" dirty="0" smtClean="0">
                <a:solidFill>
                  <a:srgbClr val="FF0000"/>
                </a:solidFill>
              </a:rPr>
              <a:t>creado </a:t>
            </a:r>
            <a:r>
              <a:rPr lang="es-CO" sz="2000" b="1" dirty="0">
                <a:solidFill>
                  <a:srgbClr val="FF0000"/>
                </a:solidFill>
              </a:rPr>
              <a:t>a </a:t>
            </a:r>
            <a:r>
              <a:rPr lang="es-CO" sz="2000" b="1" dirty="0" smtClean="0">
                <a:solidFill>
                  <a:srgbClr val="FF0000"/>
                </a:solidFill>
              </a:rPr>
              <a:t>«imagen </a:t>
            </a:r>
            <a:r>
              <a:rPr lang="es-CO" sz="2000" b="1" dirty="0">
                <a:solidFill>
                  <a:srgbClr val="FF0000"/>
                </a:solidFill>
              </a:rPr>
              <a:t>y </a:t>
            </a:r>
            <a:r>
              <a:rPr lang="es-CO" sz="2000" b="1" dirty="0" smtClean="0">
                <a:solidFill>
                  <a:srgbClr val="FF0000"/>
                </a:solidFill>
              </a:rPr>
              <a:t>semejanza de </a:t>
            </a:r>
            <a:r>
              <a:rPr lang="es-CO" sz="2000" b="1" dirty="0">
                <a:solidFill>
                  <a:srgbClr val="FF0000"/>
                </a:solidFill>
              </a:rPr>
              <a:t>Dio</a:t>
            </a:r>
            <a:r>
              <a:rPr lang="es-CO" sz="2000" b="1" dirty="0" smtClean="0">
                <a:solidFill>
                  <a:srgbClr val="FF0000"/>
                </a:solidFill>
              </a:rPr>
              <a:t>», santo. </a:t>
            </a:r>
            <a:r>
              <a:rPr lang="es-CO" sz="2000" b="1" dirty="0">
                <a:solidFill>
                  <a:srgbClr val="FF0000"/>
                </a:solidFill>
              </a:rPr>
              <a:t>(</a:t>
            </a:r>
            <a:r>
              <a:rPr lang="es-CO" sz="2000" b="1" dirty="0"/>
              <a:t>2</a:t>
            </a:r>
            <a:r>
              <a:rPr lang="es-CO" sz="2000" b="1" dirty="0" smtClean="0">
                <a:solidFill>
                  <a:srgbClr val="FF0000"/>
                </a:solidFill>
              </a:rPr>
              <a:t>), </a:t>
            </a:r>
            <a:r>
              <a:rPr lang="es-CO" sz="2000" b="1" dirty="0">
                <a:solidFill>
                  <a:srgbClr val="FF0000"/>
                </a:solidFill>
              </a:rPr>
              <a:t>e</a:t>
            </a:r>
            <a:r>
              <a:rPr lang="es-CO" sz="2000" b="1" dirty="0" smtClean="0">
                <a:solidFill>
                  <a:srgbClr val="FF0000"/>
                </a:solidFill>
              </a:rPr>
              <a:t>l </a:t>
            </a:r>
            <a:r>
              <a:rPr lang="es-CO" sz="2000" b="1" dirty="0">
                <a:solidFill>
                  <a:srgbClr val="FF0000"/>
                </a:solidFill>
              </a:rPr>
              <a:t>hombre fue creado de «barro</a:t>
            </a:r>
            <a:r>
              <a:rPr lang="es-CO" sz="2000" b="1" dirty="0" smtClean="0">
                <a:solidFill>
                  <a:srgbClr val="FF0000"/>
                </a:solidFill>
              </a:rPr>
              <a:t>». El matrimonio establecido por Dios es una institución santa.</a:t>
            </a:r>
            <a:endParaRPr lang="es-CO" dirty="0"/>
          </a:p>
        </p:txBody>
      </p:sp>
      <p:sp>
        <p:nvSpPr>
          <p:cNvPr id="6" name="AutoShape 4" descr="data:image/jpeg;base64,/9j/4AAQSkZJRgABAQAAAQABAAD/2wCEAAkGBhQSEBUUEBIVFBAQFRQVFBQUEBQUFBYUFxAVFRQVFBUXHCYeFxkjGRQUHy8gIycpLCwsFR4xNTAqNSYrLCkBCQoKDgwOGg8PGiocHBwpKSkpKSwpKSwpKSkpKSksKSkpKSkpKSkpKSwsKSkpKSwpKSwsLCkpLCkpLCksKSksLP/AABEIAKkBKwMBIgACEQEDEQH/xAAcAAACAwADAQAAAAAAAAAAAAAEBgMFBwACCAH/xABMEAACAQIDBAYDDAYJAgcAAAABAgADEQQSIQUGBzETIkFRYXFSkaEUJDI0U3OBkrGywdEII0Jik+EWFzNDVGNygrPC8BUYRIOi0vH/xAAaAQACAwEBAAAAAAAAAAAAAAACAwEEBQAG/8QALBEAAgEDAwMDBAIDAQAAAAAAAAECAwQREiFREzEzBUFSFCKR8CM0MkJhJP/aAAwDAQACEQMRAD8Aed/eILbPq00SktTpUZiS5FrNa3KLK8bKv+GT+IfykPG0e+cP80//ACCZ6izetbKlUpRnLuzTo20JU1Jmlrxoq/4dP4h/KSLxjqn/ANOv1z+UzdFhCLHuwo8B/S0zRBxeqfIL9c/lO68WavyC/XP5TP1EmRYDsaPAP01M0ChxTqMwBoqMxt8I/lKbEcdKlOs1KphkBDhQRUJuD28pQUk1ilvhguixC1VOYOD6xpM28t40lmJTrU1HsaXtbjpVoVTTOFQ2UMD0pF7i47IVsvjPVrKG9zot+zpCfwmS7ykVVo1B8J1yn/aLSx3V0p2OuptfzmXGWSqjRtt8aq2HsfcqsG7ekI/CU9X9ImspscGn8Zvyi/t7B5qfIE9up0mf4jqm3Ox56xj2CNfo/pF1WYD3GmptpWY/hGXavF2pRQnoASFzAZyLj1Tz1hH/AFi206w+2aHvZhjmqOLkdBY9wN+yd7Emlbs8UKuKw7VnoLTyuFUBi2a/be0s134qEXFNdPEzOOG9ZWwBUXJFQE+GkZhQuQvLNrLdClGa3LPSTWSTe3i3XwJW+GV1cXB6Qju8JXVeOdUUOmXCoRfUdIdPptKniLgM+ESpzFIspvz1IA+yIOySXwtWn2L1vtMq1VplhFaSwzSqH6QNRlJGFTN3dK35QZ/0i6w54JB/7zflMkwtTLcj1SOvVub98XqZBrn/AJkK1viSfxm/+ssdh8eK+JqogwaAObEiqxI07rTEOkGW0cOHWzz0nShrBOzvMnJBsFTii4LDolsqlrlj2Hlyiof0h6wcr7jTQnXpW/KVO8+K6PDObatcXiBsUnNci+YwmTDdm/7K4oVa1LpOgVRpbrnXv7IUeIlT5JfrGKmCwfR0Kaciouf92onZkmjRt4yjmRejQjjcZm4j1Pkl+sZGeJlT5FfrGLLpB2py0rSkF0IjaeJ1T5FfrH8pGeKVT5Ffrn8opskgqU4xWdEnoQHBuK9Qf3C/XP5ToeLdT5Bfrn8olVEkLLDVjR4CVtAeDxfq/wCHT65/KRtxlq/4dP4h/KIjrIKiw1YUeAnbU0Px41Vf8Mn8Q/lI243Vf8Mn8Q/lM+dYM4hL06i/YlWtM2/cXiI2PqOj0hTyZbWYte9+8eEerzFeDY98VfJP+qbVMG7pqlVcI9kZ1aKhNpGP8ah75w/zT/8AIJn6LNC4z/GaHzT/AHxEFJ6Gx/rx/fc1bfxI7osIQSOnJ0j2w2SIsnRZGghCCJbIzg7qJUb5YMvh7i3UIHr1Mu0W86bSwubDOpGuVmv5cpSu1qhgq1lkzbFYzNTVL2y2l7u2oS2ubUxcZSVK6G2t7G8v9z+XkT2iedWzwZjW4yY7Dkrz0JMzfamlVgOQM1CquhHZqfomabdo2rtYc9Y2RyWALB/2q/6h9omrbwUjlrD/ACOUy7Z9O9ZBf9ofaJsG8OH61Q+kgW30Azoky2KrhY4NCqB6Y+yPASI3CUnLWH700MUZctnsX4bxKberBCpgKysOVnBHZluZlO6DnPVAvlZDqe8KZt2Jw+ajVUnTI9x36TAqOdGq5MwCvawOmptK9x3KlRbkGCUmqwGt4Pj6BDa9pk+HqMtRja2pkWJqsTqQT3Ssu4rIPVW1rkG4mm7g7NK4M1KjABm6vfa0zEpcr46esze9293Fo4NUN2umc39K/wCUPBzQlcSaoCZL9Z3DAeGW0Xd0MJ0mJSmFzhSCfLth3EzE5sYFH7AtLThfsr9ZUqNzXS48RJW8sDKMcj1Xo2NuRAAt4dkHqU4c1P6Se3wkL05uw2SL2QIpIXSHFbSBxGoYmBuJAywx6cgZIxMIEqLB3WGOkHdY2LGRYG6yB1hrrB3WOTDA3WD1BDaggzxsWEh54PD3xU8k+0zZ5jXCH4xU8l/GbLPLX/nkY9z5GZFxmHvmh8233xENFj9xkHvmh8233xENBNyx/rx/eTRoeJEqLCEWRIITTWNYZ3RZOizoiwhEimDI7UxDEphgV164y+uQU0hVEG+nPs8IiruhM1lGS18OUq1FD/BZhbXvML3Tb9abLc9ussN8cGaOMLlf1bZbgdpPMyHZmDy4oMgyq4vz8LzzNR6Zszmtxr6QE3NwDM93lt0zZdb6e2P9Sr1e+IO8ze+DlFtOzzht5AZX4OrZ0uNQ4Ptm54+gHDH0qOf2WmIbMo5qyA/ta+oH8pu2xMP0uBo1TzOGZD55jOjsFJZQj8I8XbEVqZ5NmPqNpqYpzF+H2LFPadvTcr62m4VFsT3S1byLMXsRdHcED9pSPWJ572phytXEC50qH2MZ6MpLPOu8VS2IxOv96/3jAuO4mZT9KRzNw3OfcQgFsvODXJk1LQ3OtpWESOYSiWqKBrqPtE9O4LBhcMmc2AUX+reebNhm+KTuLD7Z6X2rhiuEOvJc30ZYcO4Uv8TzxvDV6bF1nU3S5Amn8PcAEwAa3WqG/qmS/DapbqjOftm4bp4bJgaKnnb2EyY71EWKC2CnTl4SGosLZPtkNRJtPYeBMsgYQx1kDrGRkNQM6weosKcQdxGpkgrrIHWE1BIHEahkQV1kDrCXEgcQ0GCVFg9RYXVWDOI6IxDtwjHvip5L+M2SY7wl+MVPJfxmxTzN955GNceRmTcYvjND5tvvxFQR64w/GaHzbffiNTm3ZP8Agj+8mhQf8USZBCachQSdFjpDMk6QhBIUWEosS2LbJacIpd5kKJCEWJluQ3sJ3EkdRGI1Y6m/YDppKPZle7081yQOrr2Aaxk4l4cHD0mN9GIPdzitsgXxClPgot/ZPP3UFrM2pLDGmrWAXNrl8okbdq3rFuwC0b8binCchlbL2aamx9UStuIUrumbMoa94vYX3AsLiGR0YcwdPKeiuHCF8Ay/sqbL5Zb/AGzzhUOtxpblPSHBepm2aO03s3qhZDizGMJR6LaqgmxWv7MxnoVUuBfnYH1zAt96JobZdjoBUDe2b7hWzUqbemqfdEbF6A6byd6NO5nmPehj7sxK/wCa/wB8z0/UQIjs3JFY+y88vY+n0+KcLzeq5v4Fp1R5Fze5XYaldgCfCdqq2JtyjnsbdxadW7LmVR7bRe3lphazWFgdRFSF9zm6mDapjaKKLl3Fh/35T0hvnVFPB1TfVaOX6dDMm4C7DFXGNWcf2C3U9ma9rTSeK+Jy7Pr9/IeWklbbhf8ADzzhAWfIBrUb25p6Kw+GCUqa9gRfXlEwvc+lnx1AAaGovq//AGegKych3Q7feWSxDZATjqiD1FhtZIM4mnnI5ATrIHWGOsgdYxBpgbrB6iw11g1VY6IYHUEgcQuokGqLHxDiwVxIHEKqLBnjEMyDVBBnWFPIHjUMQ5cJx74qeS/aZsMx/hR8YqeS/jNgnm73zyMe48jMn4wD3zQ+bb78RqY1jzxg+M0Pm2+/EemJtWXgj+8mhR8SCUhCQdIQgj2GEU4SkGpwlBEyBkEU4TTWD04ShifYD2F/iNQJwF+dmX2mJuyqPRU85BUlTe57LaTQN8ad8C/eGWI+LN1UPytTt3HleYV49zNqLcjxWJUUU/WHKRex53i7iNeRvfU98YdsYhXq5VUZEXs8ot1Xtra15TTyLQC/dPQX6P2KBwdRe1XH2Tz251mv/o/bYK16tC9gy5x4tcCODQFx3wHR49Xt/ai/qM1Tc3HivgaD9mW3+4Cwivx/2MXoU6w/u+qfK8k4HbQ6TBGmf7ptB53MltsKltka98scKOz8Q76XQqP9RUge2efN1cNdi5Fz3+c1rjntfo8AtEaNVcNbtspvM+2OMmFDZdWBJ8gJMnkXPuWRJydXQnQ6xN3pw5z5hfQWPmIx7Dxq1QwB1U5pVbx12QlSLq4zfSZ0uwKya7wK2YaezmcgBqr3B8LSPjZWK4ZUv/bPl/8Ajf8ACWfBvHK+zEW4umhH0Sg454uy0R2I9/YRFNh4EnhXszNtBT+zRUsPMNNmqHt8Zn3BLZxyV8QbanKPIi80SostUEPj2BKsHqCF1BB3E0EOiwZxB3EJqQZ4xBIGaD1YQ8Hqx0RgM8geEPB3johoHqwRxCqkHeOQaBnWQOsnqSB4xDEOXCr4w/kv4zX5kHCr4w/kv4zX55y988jIuPIzKOMHxmh82334j048cX/jND5tvvxHpzZs/BH95NCj4kEpCacGSE045hhKQlIKkIQxcgZBNOEU4PTMIpmJ9mKYBvSt8FU8Ct5mWKxPSOignKqi3qmn7zvbA1ge0C0ynZVTrdbsAmDe8lGsE5FVWv8ACMpsUxLEHu0lxtvHpayjXvlBVrZtfolSms7iSAJGDcfbZwuNp1AermAPlF8ESQeH0X5xwUXueo+IFNcTsiqw1Ap5wfG0yzgRtro8S9I/BZC3qEotm73Y/EYb3FRDOrDLpqxHcey0Y+GG6tbC4yp7ppMj9C9r8uUlNdg8MoeLG2mrY9gxulP4H085ZUGZ8EpRdMhXx1Fosb/YY+6TUBDI5IB8VNiJT0Ns1kARXOUagSWgXuXG7+LajXKVTlDC17d0+7z7Z6UhCgATRWHbA6uMq4xkUKM+tsvM995qO524mHSkPdKl69QXIP7F+6IqVFHuFGLM23b32xGCNqLdW+oljvjxAfaCqjoBltcy63s4VFSamFfMt75TzEQKuEam+VwQbi9x25pMWpE99j0Tw/2SMPsyio+HUF287n8Jc1JHs+qDh6VtMtNW08gNJ3Zry/SQfYHqQZ4TVMFdpaQyPYHqwd4Q5g7x0Q0QNBqsncweoY5DQd4NVhLwapGINAzyF5M8Hcx0Q0D1IO8Icwd45DEOXCr4w/kv4zX5kHCr4w/kv2ma/POXvnkZFx5GZRxg+M0Pm2+/EamY88YPjND5tvvxGSbVn4I/vJoUfEgpITSgaQmkY9oMLSTpBqZhCNFPsCwqnCKf2wWm0KRu+Kewo+42iHoOri62/CZhtbDCliSAnVyL5cppuLb9WddNDaJm/VImkKqfA0Bt4TBvfJpKVZCPtI5jciVmS/0Q/EVwyfBN+8wNaROtifIGVorGwlLY6ICTpzj1ulw2fEZamJPRUTqL/CI8O6LO79emuIU1QTTBvbxm54ItUpq5uoYcjpp2aSrdV5U9kPpU1IM2LhaGGUU8NSAA0LW6/mTOu8NWqlB6lJSaopuLnU2I8IXQo5BfnCqdXK4JXq21v3GUadWTeS1KO2Dz8dp9Lh3o1VtURi6nzN25wrdzcb3RTFSq+VSbe20e98eGaVVbEYX4YJZk9K5vpBNkdRadOoDT7Sp5Eixl+pWajlCI08sUK2yX2bjEdbtTB0NuztmobK2t10rDUVlFgewT5tM03WxyuhAsD2d4gCYlbqSipTpiy+Q5ShO46uI+5Y0qA91sOGsQmjDWK29W6WHxFB1zoKyddTccxpaRYnGYmqmZKvQ08pAIPPQxK3Z3Fr4/PWqYgpSD5SxzXbylqnSkt2wG4mk7i7QL4NFcjpqH6ttRqLky8cyj2VuBQwxTJVqkrzAYZW85d1sSubLqpl6lcKLwxeMkFQwd5NUQ+jp3wVj3TVpzjLsEkRvIHklTSDu0soJETwd5M7SB2j1gPJA8Gq84RUaC1DGJDIkNSC1JPUg1Qx0UMRE8HeSvIHjkhiHThV8YfyX8Zr8x/hT8YfyX8ZsE81feeRkXHkZk/GA++aHzbffiNTaO/GP4zQ+bb74iHTM27LwRNCh44hqGEU2giGToY9jMBiNJ6ZgiGT02imAwykYShgVJoUjRL3aQoPwqqTZhcEHSJe8JamHpkBqRBI8yPwjbh2A1PYDELfzEZkQUw2ZWYsfA8p5z1B4uMIVUimCbr7kmtZ6zfq/RmmUN38OtIpTooARbMRdol7rbXLYbKTqsft36mdVc/BF735GwmPKtUVQJQhoE/dTczDUcdWFV1rdGLqlrdbN4x9xFFnJKgALztYAeExDeneBl2hVq0WtdjYqdPpk+D3rx2JcUabnNUNjl7fGWKlJ1FmQNOSitjZqOLpmsKHSqawXMVGtgPGLe9eB2max9y2amwtoQLSz3W3NTCXeo5qYtx1qhvYX/AGYftjblPC0zUrsUZR1VBtmMrwilPStw3UFnDbK2hSAqV8TTULa6H7DrAcHt1cVXqUK5Rai/AfmDz5WnXdRv/GKuIOJ6ToRawV7DtteTYnhOlMiphKxSqp0VgWv9I0liWl/axefc5isM9PKpHV11EWd79pGlRyA6sdO8Dsjrs/aFz0ONplal7BrWBt2jwiXxL3bqCp0qAmiBYWiLeiteQaknJFlu5ttauHSmWJenqQTz0t+MeN2sZlw1OitgUBzAC1zc6+2YRu3imp10INgTY6zYcFtAIxa4uOzwtGXc5x7B0FF9xuo1eswUlr+kb207Ir7377jDFaVBOlrODquuUg9oEA2lvM9DDO+mbW3mZRcMNv4enXqPiPjVQ9QnrDWBRg2tUhssewwbDG0ywqYiy0mF7dvhpGrNmTTRu2F4TFozkgksfS5fQJFjsCb6eekKN5OEvtO0srqwy84MzeMMzMPhLde8yPEYQ2zJNu19QhN6ZdyNIA5kFSSVmt8LQwdm8dJtJwf+JOMHRzBqjSWoYNUMZEZFEbtBnkrtB3aPiFuRvIHkjtIHaOiMQ68KD74qeS/jNhmPcJvjD+S/jNhnmb7zyMm48jMk4yfGaHzbffERKZjzxnPvmh803/IIhI03LH+vH992aVv4ohaGEUzBEk6SwwwxGk1NoKhk6GLaAkFq0IV7m3/YgaHlJnxCpSaoxsqg+uIliKbFS2Om2sQwp5KR65YFm7l7oAVOgqWcPzPLSfcCWNNnI61TtJuMp8INvDWKUTbrDKApGljbWeIv6nUr4QhvIqnbC4bE1OiGZLkW7Pol7g948bigKeFQU6Y5m1gb6RZ2BsJ8VUso6q6u3heaphKKoEp0rCmALkDUEd86tVjSj/0GKbQk7ycPPc2ENU1Q1VWuw7Mlvznfg9jKdPFuajKpydUsBzv2X7Za8T9qFcMlEc3fMzd62tb2TLkcqdDy7RH0c1KeWBjDPUQe5BXrZu/VSbc/GYJv/j8RUxbpWY5VJyg6ADwjtw12vWNBmrVDlvZCdbaRq2xsjD4+nlq0x0mlnUWJ85VVSNKe42UMrYSeHW92HoYboXGWox67Zueuk07D1g6Bqbhk8D1vXMt3v4YLSpmrhmNkW7KedwOyKeyNrY7C2qIKgTxBy2jOlGr98Toy07M3vEUQ9ukUFx8EstyPpgO09p0aACYsplPJTa1jMtTijjaxyIAztoLLcxu2Vwrq4xBW2jUfMdcguDr2eEGFu4y7kzkmA7f3IwFZulweKp0ydSCRbv01ldg8Qt2p9IrGmMuaw6xv2Trt3cWlTxaYZC4APXa5IAlhjOF2Gp3K41lawI6ml/O8sVKOpdxCYFttDUoPTCEPmHMaHTsiyuy/cRp13ZWZHUmnpePmydjVcxSviKRUOArFhc6S725uAi0jUqOtmsAMoa9/Hsi6UWnpGN4KnY2+tHFZbfq6g1y3ve0asJtkj4fN9Fmb4rhfVo3qrWVKajOTmF7DXSHbv7YLU0ZmL5XIBI5i8TcW7pPUh0auUc4g8QCSKGHuGUgMwP7Q5i0ptmb7YmgVXEIxRje5BGn0xf3t+Otk0Je4+k6Tdt19k4athqPSoHqJTXMGs3Z4xqUYwUuRettnzAYvD4miHFipHatjA8Ru4ht0b5L9+oPkJfba2ZkoEYWkt1FwtgBELBb9utbo8RhyrHs56d4nUripDeO4+M0H43d+olyq5l7SGv7JSltbNcMO8Wj3sPH0sQCaQddcpzA87QXezdYBM5PmVH4TatPUm9qmxzq4eBHqjvHqg1QwsYQsrdG4qZeYBuw+iA1RbQ6HuOhm9Srwn2ZYUkRVDIHM7ufVykDmW4hJj1wkPvip5L+M2SYzwhPvmp5L9pmyzzN955GRceRmQcaT75ofNP8A8giAjR941n3zQ+af/kEz6m03bFf+eP77mlbr+JBtN4QjQJGhCNHtDAxWkyNBEaSo0W4toFoMTXzPKDbwi+CqgcwV+w3ktNtQe6TkBlZT8FwQR4HnK1aLlFxQmaKTYO0zVopoAFAHqk+LYsWUgZSCPptCcLsakhsikDzMKOy6fcbf6jPKVfSavU1piNJQ7rOKeamLh1Juw5EecvcHjSA2UjKzG3eJLV2HTY3GnZobfZCaGy6QFrchbmYFb0qrP3DSKnb+EXGoiXs6Dn385luOwLUqhRv2T7JtVLZNMMDbl4mdMXuzhqosU1tYnvjrayq0lpbFVI5ewu7rYwe4UVBdg3WlxQxzjlmFvEwnZ26lCgCEBAOvwjDaeyaQ5A6/vGVK/pVWcspj4SwsC1vZtmouFbKxLMQD5RQw29tdqfQdVg/VBI5XmrvsegwyMtwe8yp/q9wge4UgXv8ACPOW6FpUpx0iGvuyDbDo08AqGnR6TEMoJc6hW7ZfDe7EuPhWtzPh4SN93qV/hGw/eM+Dd6l6R+sYmVlXzkZhCTvNi8VRqtWWoGRzqTqYt47e/E1TZnFuzSwmt1dgUWXKwut76mVmJ3Awb6kWY9xlulbVEtxU477GWPt6oUN262YEHt0Fpe7K4j10GWsTUXsBvpGteHGE/enG4eYTxj420u4PTbEreDfetiurcrTOlgeyOOx1B2bh7C1Qu48wCNZ9bh9hezMfplnU2QgWmubSkCFA7ARY/ZF1rOdTYONIz7bmDqviS5pkqrAXAPIGPOA2w1JQUzKco0uYRUwKWtfSwgtXZyHtPrlar6dVnFRTLEIJFzht7WDBWY2bnrymf7476M20BVpC3QjLY8jY9svm2WnYx7+cAqbpUWYtUNyfHtjLb0ytDuDUhnsF7L4i1sS9OmKWTrqWanp2dtpp43jpnRnBFgNTodJkeE3fp0nzIxBBvoSIS9EDtJsbjrGRW9Mrzl9o2EFjck4j5MNiUrYU5RUHXyHQnxtDN1MXQxtH3xURKguCWtf92VeK66lG1U9/ZKzBbMWi5KHmCLHxmja2VenjJGh5CqoCsyqcyq7KG77HmIO7T6x1sBoLSF2no6cWo7liER/4Pn3zU8k/GbNMX4On3xU8k/6ptFp5q+88jJufIxX3t3EpY90eoWDU1KjK1hYm+otKAcG6Ppv9f+U0iciYXNWC0xk0gI1ZxWE8GdDg/R9N/rfynYcJKXpv9b+U0OchfVVvk/yd1p8mfDhTT9N/rfynYcK6fpt6/wCUf5yR9TW+T/J3WnyxDHC9PlG9c7DhmvyjeuPU5I+pq/J/kjqz5Eb+rVflG9c7Dh0PlDHeckdeo/8AZkdSXIlf1eD5Qz6OH3+YY6TkjrVPkztcuROG4n+YfZO39Bv3/YI3zkjqz5O1y5FD+g5+UPqE+jcg/KeyN05J61Tlna5cil/Qk/KewTg3LPynsEbZyd1Z8na5cikdyj8p7BPn9CT8p7BG6cndWfJ2uXIpHck/KewTqdxz8p7BG+ckdWfJGuXIof0IPyh9Qnz+gp+UPqEcJyT1p8snqS5E07hf5h9k6/1fD0zHScndap8md1JciV/V2PTM6nhwvpmO85O61T5MnqS5EU8NF9M+yfDwxT029ce5yT9RV+TI6kuRCPC2n6beudBwqp+m3r/lNAnJP1NX5P8AISrTXuzPTwmpH9t/rfynT+qCj6b/AFv5TRZyT9VW+T/JPXqcszluD1E/tv8AX/lOh4NUPTqfX/lNJnJP1df5v8ndep8mKW6u4NPAuzU2Yl7XzG/K/LTxjZPs5ESnKbzJ5YqUnJ5Z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4" name="Picture 6" descr="http://1.bp.blogspot.com/-Lmx3o9bJd18/T6s4WtS6ZZI/AAAAAAAAE0Y/YuFf338Qb2c/s1600/pies-de-bar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515" y="2492896"/>
            <a:ext cx="3226973" cy="23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5737514" y="4857272"/>
            <a:ext cx="322697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FF0000"/>
                </a:solidFill>
              </a:rPr>
              <a:t>Si el matrimonio </a:t>
            </a:r>
            <a:r>
              <a:rPr lang="es-CO" sz="2000" b="1" dirty="0" smtClean="0">
                <a:solidFill>
                  <a:srgbClr val="FF0000"/>
                </a:solidFill>
              </a:rPr>
              <a:t>establecido </a:t>
            </a:r>
            <a:r>
              <a:rPr lang="es-CO" sz="2000" b="1" dirty="0">
                <a:solidFill>
                  <a:srgbClr val="FF0000"/>
                </a:solidFill>
              </a:rPr>
              <a:t>por Dios es santo, este matrimonio debe ser una </a:t>
            </a:r>
            <a:r>
              <a:rPr lang="es-CO" sz="2000" b="1" dirty="0" smtClean="0">
                <a:solidFill>
                  <a:srgbClr val="FF0000"/>
                </a:solidFill>
              </a:rPr>
              <a:t>falsificación  </a:t>
            </a:r>
            <a:r>
              <a:rPr lang="es-CO" sz="2000" b="1" dirty="0">
                <a:solidFill>
                  <a:srgbClr val="FF0000"/>
                </a:solidFill>
              </a:rPr>
              <a:t>del matrimonio que Dios formó en la creación.</a:t>
            </a:r>
          </a:p>
        </p:txBody>
      </p:sp>
      <p:pic>
        <p:nvPicPr>
          <p:cNvPr id="2056" name="Picture 8" descr="http://t1.gstatic.com/images?q=tbn:ANd9GcS8qj7ZiUqSgp088ZjCWRCUAI8DL5l16Z04bBYXsgcZzJwcXJoigtkWYCEZJ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2492896"/>
            <a:ext cx="2438400" cy="210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127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es-CO" sz="4000" b="1" i="1" dirty="0" smtClean="0">
                <a:solidFill>
                  <a:srgbClr val="FF0000"/>
                </a:solidFill>
                <a:latin typeface="Agency FB" pitchFamily="34" charset="0"/>
              </a:rPr>
              <a:t>¿Qué significa el hierro mezclado con el barro?</a:t>
            </a:r>
            <a:endParaRPr lang="es-CO" sz="40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540768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sz="4600" b="1" u="sng" dirty="0"/>
              <a:t>Comentarios </a:t>
            </a:r>
            <a:r>
              <a:rPr lang="es-CO" sz="4600" b="1" u="sng" dirty="0" smtClean="0"/>
              <a:t>del Espíritu de Profecía</a:t>
            </a:r>
            <a:endParaRPr lang="es-CO" sz="3100" u="sng" dirty="0"/>
          </a:p>
          <a:p>
            <a:pPr marL="0" indent="0" algn="ctr">
              <a:buNone/>
            </a:pPr>
            <a:r>
              <a:rPr lang="es-CO" sz="3800" b="1" u="sng" dirty="0" smtClean="0">
                <a:solidFill>
                  <a:srgbClr val="FF0000"/>
                </a:solidFill>
              </a:rPr>
              <a:t>Hierro </a:t>
            </a:r>
            <a:r>
              <a:rPr lang="es-CO" sz="3800" b="1" u="sng" dirty="0">
                <a:solidFill>
                  <a:srgbClr val="FF0000"/>
                </a:solidFill>
              </a:rPr>
              <a:t>y barro: Mezcla </a:t>
            </a:r>
            <a:r>
              <a:rPr lang="es-CO" sz="3800" b="1" u="sng" dirty="0" smtClean="0">
                <a:solidFill>
                  <a:srgbClr val="FF0000"/>
                </a:solidFill>
              </a:rPr>
              <a:t>político-religiosa</a:t>
            </a:r>
            <a:endParaRPr lang="es-CO" sz="3800" b="1" u="sng" dirty="0">
              <a:solidFill>
                <a:srgbClr val="FF0000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23528" y="3068960"/>
            <a:ext cx="5256584" cy="341632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«Hemos llegado a un tiempo cuando la sagrada obra de Dios está representada por los pies de la imagen, en los cuales el hierro estaba mezclado con el barro cenagoso.  </a:t>
            </a:r>
            <a:r>
              <a:rPr lang="es-CO" sz="2400" i="1" dirty="0"/>
              <a:t>Dios tiene un pueblo, un pueblo escogido, cuyo discernimiento debe ser santificado, y que no debe convertirse en profano poniendo en el fundamento madera, heno y hojarasca»</a:t>
            </a:r>
          </a:p>
        </p:txBody>
      </p:sp>
      <p:pic>
        <p:nvPicPr>
          <p:cNvPr id="5" name="Picture 6" descr="http://1.bp.blogspot.com/-Lmx3o9bJd18/T6s4WtS6ZZI/AAAAAAAAE0Y/YuFf338Qb2c/s1600/pies-de-barr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7515" y="3068960"/>
            <a:ext cx="3226973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735183" y="4949785"/>
            <a:ext cx="337707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rgbClr val="FF0000"/>
                </a:solidFill>
              </a:rPr>
              <a:t>De acuerdo a esto, el </a:t>
            </a:r>
            <a:r>
              <a:rPr lang="es-CO" sz="2000" b="1" dirty="0">
                <a:solidFill>
                  <a:srgbClr val="FF0000"/>
                </a:solidFill>
              </a:rPr>
              <a:t>barro representa a la iglesia, y el hierro al poder </a:t>
            </a:r>
            <a:r>
              <a:rPr lang="es-CO" sz="2000" b="1" dirty="0" smtClean="0">
                <a:solidFill>
                  <a:srgbClr val="FF0000"/>
                </a:solidFill>
              </a:rPr>
              <a:t>político</a:t>
            </a:r>
            <a:r>
              <a:rPr lang="es-CO" sz="2000" b="1" dirty="0">
                <a:solidFill>
                  <a:srgbClr val="FF0000"/>
                </a:solidFill>
              </a:rPr>
              <a:t> </a:t>
            </a:r>
            <a:r>
              <a:rPr lang="es-CO" sz="2000" b="1" dirty="0" smtClean="0">
                <a:solidFill>
                  <a:srgbClr val="FF0000"/>
                </a:solidFill>
              </a:rPr>
              <a:t>que se mezclarían antes de la segunda venida de Cristo formando un matrimonio.</a:t>
            </a:r>
            <a:endParaRPr lang="es-CO" sz="2000" b="1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92266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Autofit/>
          </a:bodyPr>
          <a:lstStyle/>
          <a:p>
            <a:r>
              <a:rPr lang="es-CO" sz="3200" b="1" i="1" dirty="0" smtClean="0">
                <a:latin typeface="Agency FB" pitchFamily="34" charset="0"/>
              </a:rPr>
              <a:t>Note la intima relación que existe entre el sábado con la iglesia verdadera fundada por Dios en la creación con Adán y Eva.</a:t>
            </a:r>
            <a:endParaRPr lang="es-CO" sz="3200" b="1" i="1" dirty="0">
              <a:latin typeface="Agency FB" pitchFamily="34" charset="0"/>
            </a:endParaRPr>
          </a:p>
        </p:txBody>
      </p:sp>
      <p:pic>
        <p:nvPicPr>
          <p:cNvPr id="3074" name="Picture 2" descr="http://1.bp.blogspot.com/_jlBITdVF9uA/TJCo_aaBpjI/AAAAAAAAB1E/cJ9bUWO3paQ/s1600/brea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700808"/>
            <a:ext cx="3312368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moralyluces.files.wordpress.com/2009/12/obama-y-benedicto-xv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4896544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548275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b="1" dirty="0">
                <a:solidFill>
                  <a:srgbClr val="FF0000"/>
                </a:solidFill>
              </a:rPr>
              <a:t>Al celebrarse este matrimonio entre la iglesia y el poder político a partir del 325, comenzó el cambio del sábado al domingo como día de reposo, y que será más evidente antes de </a:t>
            </a:r>
            <a:r>
              <a:rPr lang="es-CO" sz="2400" b="1" dirty="0" smtClean="0">
                <a:solidFill>
                  <a:srgbClr val="FF0000"/>
                </a:solidFill>
              </a:rPr>
              <a:t>la segunda </a:t>
            </a:r>
            <a:r>
              <a:rPr lang="es-CO" sz="2400" b="1" dirty="0">
                <a:solidFill>
                  <a:srgbClr val="FF0000"/>
                </a:solidFill>
              </a:rPr>
              <a:t>venida de Cristo.</a:t>
            </a:r>
          </a:p>
        </p:txBody>
      </p:sp>
    </p:spTree>
    <p:extLst>
      <p:ext uri="{BB962C8B-B14F-4D97-AF65-F5344CB8AC3E}">
        <p14:creationId xmlns:p14="http://schemas.microsoft.com/office/powerpoint/2010/main" val="2236019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i="1" u="sng" dirty="0" smtClean="0"/>
              <a:t>«Cada </a:t>
            </a:r>
            <a:r>
              <a:rPr lang="es-CO" i="1" u="sng" dirty="0"/>
              <a:t>alma leal a los mandamientos de Dios verá que el rasgo distintivo de nuestra fe es el día de reposo, el séptimo </a:t>
            </a:r>
            <a:r>
              <a:rPr lang="es-CO" i="1" u="sng" dirty="0" smtClean="0"/>
              <a:t>día (sábado)</a:t>
            </a:r>
            <a:r>
              <a:rPr lang="es-CO" dirty="0" smtClean="0"/>
              <a:t>»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«Si </a:t>
            </a:r>
            <a:r>
              <a:rPr lang="es-CO" dirty="0"/>
              <a:t>el gobierno </a:t>
            </a:r>
            <a:r>
              <a:rPr lang="es-CO" dirty="0" smtClean="0"/>
              <a:t>(o sea, el hierro), honrara </a:t>
            </a:r>
            <a:r>
              <a:rPr lang="es-CO" dirty="0"/>
              <a:t>el sábado como Dios lo ha ordenado, tendría el poder de Dios y defendería la fe que una vez fue dada a los </a:t>
            </a:r>
            <a:r>
              <a:rPr lang="es-CO" dirty="0" smtClean="0"/>
              <a:t>santos» </a:t>
            </a:r>
            <a:endParaRPr lang="es-CO" dirty="0"/>
          </a:p>
        </p:txBody>
      </p:sp>
      <p:pic>
        <p:nvPicPr>
          <p:cNvPr id="1026" name="Picture 2" descr="http://www.sedonasda.org/sitebuilder/images/Sabado_Ley-495x33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439" y="1916832"/>
            <a:ext cx="4714875" cy="3162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574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4474840" cy="612068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«Pero </a:t>
            </a:r>
            <a:r>
              <a:rPr lang="es-CO" dirty="0"/>
              <a:t>los estadistas </a:t>
            </a:r>
            <a:r>
              <a:rPr lang="es-CO" dirty="0" smtClean="0"/>
              <a:t>(el poder político) apoyarán </a:t>
            </a:r>
            <a:r>
              <a:rPr lang="es-CO" dirty="0"/>
              <a:t>el falso día de reposo, y mezclarán su fe religiosa con la observancia de este hijo del papado, colocándolo por encima del sábado que el Señor santificó y bendijo, apartándolo para que el hombre lo observe santamente como una señal entre Dios y su pueblo por mil </a:t>
            </a:r>
            <a:r>
              <a:rPr lang="es-CO" dirty="0" smtClean="0"/>
              <a:t>generaciones»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(Lea Éxo.20:6). 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4" name="AutoShape 2" descr="data:image/jpeg;base64,/9j/4AAQSkZJRgABAQAAAQABAAD/2wCEAAkGBhQSERUUExMWFBUWGB0aGBcXGRodHxwdGBodHRgcHBocHCYgHRslHR8cHy8gJCcpLCwsGB8xNTAqNSYrLCkBCQoKDgwOGg8PGikiHyQqLCwpLCoqKSwsKiksKSwsLCwsLCwpLCkpKSksLCkpLCwsKSksLCksLCwsLCwsLCwpKf/AABEIAJsBAAMBIgACEQEDEQH/xAAcAAACAwEBAQEAAAAAAAAAAAAFBwMEBgIBAAj/xABLEAACAQIEAgcDBgsGBQQDAAABAgMRIQAEEjEFQQYHEyJRYXEygZEjQqGisdIUF1JTYnKCssHR8BUkM0NzkggWY8LhNIOj8VSzw//EABkBAAMBAQEAAAAAAAAAAAAAAAECAwQABf/EACYRAAICAQMFAAIDAQAAAAAAAAABAhEDEiExBBMUQVEiMkJhcSP/2gAMAwEAAhEDEQA/AGl0s6VJkIlkkR3Vn0dzTUEgnmRa2MqOvDK/mJ/qfexJ11j+5R/64/cbCUAxnnNp0i0IJrcdI67Mt+Yn/wDj+9j09dWW/MT/APx/ewmUGJQuJPNIqsURxfjqy35if6n3sffjpy35if6n3sJ/TfHQXA78g9mI3/x0Zb8xP9T72PPx1Zb8xP8AU+9hRDHgXA78g9iI3/xz5f8AMT/U+9j38cmX/MTfFPvYUIGOgcK88xvHgN38cmX/ADE31PvY8PXJB+Ym+p97Cj7PHWnA8iYfHgNr8ckH5ib6n88ffjkg/MTfFPvYVIXHJwPImN48Br/jlg//AB5vin3sffjmg/MTfGP72FQExxg9+YvjwG2vXHAf8ib6n3sdfjhg/MTfU+9hRFjj7Vju/M7sQHDF1uZdq/IyigrfRy/axz+N3L/mJr1/I5ftYVOTPt/q/acfDMKCgZ1SurvNUDn4AnbywO/kukHsY6tjb/GtBoDdlLetu5Wwr+VjiTrby6gEwzXp+Rz/AGsLzhfRt8zHry88Mq95aguBqoPFByp8cDuLZVoZRE47y6AaGo25HDPNlXIOziYzn65csP8AJm+py/axz+OvK0/wZ/gn3sJ6V/s/icV28hh45psnLFBDkfrwyo/yZ/hH97EL9fWUH+RmPhH9/CVzG1cU33xeMm+SEor0PT8f2T/MZj4R/fwVy3W1A4X5GYFrhSFrTkSA1geXlfbCT4P0fPZrO611n5JDsdO8jDmoNgPnEeAvqOBZA1Mj3Jqak3ZjzJ8MRyZ62iXx4NStjQz3WRBFvHIT5aef7X04DS9eGUUsOxnOk0NAhvyA72+MRxzOd2jczalvgfTGVmWOMOzhiFbuoDZ2YV7x3Ape16VHnhceeUnuNkwRjwOReuzK6NbQzIl6FtHeI5KA1WPpYcyMHehXTyLifa9lHIgiKg69N9YJFNLHwx+X87nnlbU5vy8FHIKOSjww5f8Ah3Pczv60P7smNiT9mN16NB10f+jiH/WH7jYTAW+HX1yLXJx/6w/cbCd0jGTNKpGrFG4kKpiUDEqL7sSiLGdzNKgQ6MfacT6NrY9CVxPUPpIVXHJXFxI8ctHjlIOkrBcShMesKcsfMCMBs5I9pjknEoUYk7LbC6qH0lcKcfFMTSIAab4s8L4PPmTSGJnpuaUUerG304aNy4FlS5KHZ4hvjf8ADeqmZ7yzIg8EUufiaCvxwZh6pYKd6aZr8ii/Yv8AHF44ZszvNAU7LjzDbk6pMrT25wfJwf8AsxRl6oYiB2eZkqfykRvjpocN2ZC96IuMtuR5D7cBOOy0eNR+kfjYYZ+Y6qszGwKSxSCvPUhpWpsQRt54X/Sjgb5bM6Z1CsqAgVBBDMSpqPTbBxwcZ2zsk1KNI2HU5JSOeMnZ1ankVIP0rj3rHy+maNvy9S+9GqPoYYGdXfFAks4qP8IUG2zgUvzo2C/TGR8yIlRSz9r3VUVPeU/ywcjT2YIR9mGrdvTERNN8aSDoTmmrWMISPnuin4VJGJV6DtTvzwrStQNbc/ELTbCf6M1ZjpYiamnvpifgnDBNIdYJijXW4rStwFWvKrED0rjXJ0MgAPaZyoPKOO4/3Ni1lOB5GEOO0zLh6A3QVCmoFQKi9/dh+5SEWO2Cc7xpQuhaPLIAi02TlsNgBcDyGNO8AggQMRYCpPieX04CzcPyv4TA0KMH1kuWctVVX18aYi6X8WMrhLhUGo03O528bc/M8sRpei9so8dzWpiOSDUx8KcvW/2YzXFHJhVFUszNregJpQUUfSfoxqIOCSa0EndD6jGAR7Sd7VX51vnG4YAjBpOsIooBIDrUNRa1ItUGlwRf34pjaj6snNOQo1ucO7/h3Hczv60P7r4WXS7OLNMs4FDLq12pUoQNQAHMEe8HDO/4eT3M4f04v3XxvUtSTMDjpbRput5a5SP/AFh+42FD2WHD1rrXLRC15f8AsbCrSLHm9TKpno9NG4FdUtiQJticQeWJOytjLqNajRX7PHpW2JitN8cI4Y0XvHwQFj9UHHK2c2kcY8KV8MFMv0ezL+zlpj6oV/epix/ylnKf+lk+p97DKE/gryQ+gJYT64kEPlfBj/lfNc8tLbwAP2E4rzcOlQVeGVPNo3A+NKY5wl7RynH0yj2OJWioMSihtWtPTFnJ5YSTwxt7MkqIfRjcfAEe/AUbdBcklYb6I9BBmKTZmoiN0j21j8piKEKeQFyLm1sMAtDlwAzRwoBQAkIByFAafRgbxuN0lDMcwsGkAHLXKEb60CliptQgGlKECxOckWBGM8ebjkaneZWWPM09D3ZD+g0YJ5GuPUhFQVJHlSk5u7N+JwI2de+ApICUNaCvd5EmmAo43Ics7sqxBlpHJCxn7zeyNCoCXHMUIrW+OeGcNzWV7iUzSMSau7RutampB1Ia12UL6Wxfl6KQyEyaGilNCzQyuhJ/SKaQ3qRiqtolsjG5ni6ZlDG+YzcZFK27Rf2girMvowXHXDeCdurqgglMem7xMFetfYnQJIrClw2ulRc1xs06PLFqePvZgrpEs5aQgXopauoJUnuqRXAt+I5uKdDK0DoRpeOIzO1rhkXQSGvQ1ahFNiMI19G1bbEvAeH5iOvbdxCq6YjKZijAnURKyg6SKUU1pQ3vhd9YECnjsAcd3sVcV5mNJCK/tAfDDG4r0jZCq6EQsTQSMdVBaojRWc1NPDfC360so75mCWSqns2VW06a6WDAhalhZyO9e22BOUUhoRbkCaCMZd1oC2SbURzrIGWvid74rZjibUBrcMpqPGvhivmHJQksTpjCivJQVAFth/PFroXlln4hlo3UOjOSVOxCqxv8BjHXcaNrfbTK79Icw3zm8sVQMw+1fj/PH6DynAYFB0wRD9hf5YrZ7otlcwpWbLxOBt3QCPQgAj44v47Id5MRH9lT/PfT5tIo/iMdrklAq2ZitvpbV8aE433Geo3LOC0EjwtyDDWv00YfE4yWY6seJZQ6o0TMKdxGQagbVRtLedsc8Lo5ZlZQy+YSOYGN1kIW+4uxJtUCvLbFduJu0xIAVm1KPcNP2MfiMSJKixzrmoRBMdAQOjKaAktpLAkGtNjywMk46qn5KNaivfapJqat3dhXbxoThFj34HeRVdhOXMz5iOJiQukBVYnSAoXvtU+oHjcYC5jpHHGzCOFZO9Z3LXoAtQopQW8cVOK8TlzDAyNWgoBQBQP0VFAMDWy96m+NMMS9meeZ/wAS3NnZMxIK0JsqqoAFzYAeZ574/QfVBwhctFNGLmqa28Wo1fcNhhN9XvDKzNMwqsIr6ua6fgKnDx6tnqJ/VPsbAc/+iigKH/NyZ71pD+7w/wCr/wBjYWi5c3w0eslawxCn+Z/2NjDcI4K2YlEa0FRqZt9CVpqpzJNlHM+QOMnUQcsmxs6eSjjsHZbh7yMEjUu+9F3A8SdlHmSMarIdWjsAZ5RH+hFQtTzdhT4L78bHI8Niy0OlBoUXZiRc82djufMnHEnG4uxEsQfMLU3y69psaHY0sfsxWHTwX7EZ9RKXBQynQbKREHsVc+MvfP1rfAYNxZYCgVdNtgAB9GA0/GJpTqyqwyxizaXrKP8A2m0AN5M1cVsl0lV5TlpUlckCpkRImvuvZ6gZB+kgIxdaVskQep8s1NRXlXwrf+v5YC8R6TRQP2cjFHPsGRXCPTwkVWHrz8sQZ/ozBC4aCZslLId0YBJGH5UcnybnyFGptiHMSZwVhnyq5lXUkS5YhKEWBZJjRH8CrNthm/gqOouOTyK5jSGYfNfKypIV/Wjk019AcAP+Y548xV0Eczd1S7Sxq4r7JjnBRSf0ZBfYttgjwfoVI0hfORwyC+nUWaVR83vrpUHx9o+BxpeG9Ho4dQrK6mvclkZ1APIKxIp5XwmlsZtIG5aWPOER5rINFLT/ADIw6mm5WZaj3Eg+WIc71dQ61eB3hZSGX56hhsdLXFDezDGjk4nGjCMOoaw0jlfSNrAbDEAzs7SgLBpQWZ5GofDuqL+dTvUYZxiwapLgvwA2101c6bV8vLHRyylqlQSNiQKj0NK4lC49rfFqJnh8sBs3xSZR3lSEE6VJJkJNLUVBQnyrg0McrgNfDkzMcRlJUdoWVVBJeaXsVJ80TvEeRpbFfsGdKQB3DL3RH/d4b1uWHfP0+7fGpk4fGWLFFLNSpIBJptviwowmi+RtRncv0ecWLiEEjuwLRqcw0rAu1TvtjOdZHRuOPKxNGt1mFSSSTqVhdjUk1IwwcxIqqWYgACpJNgOZwE4lmEzcQRIWnikIqwOgChqGDGjGlrqN8LkgnFoaE2pWIfjmXKQuw56QfewP8NsEOqCUf2j2khOmOJzsTd6ItAATU1OGbL1V5eQASl6VJ0qylfAXKAkgePjgr0Y6EZbh7SGBSC4AZmapopqPIDniWLHKK3K5sik7RZizc0g+ThEats8rXH/trc+8jH2X4Vr/AMaZpSDdQQFBG3dUA1G9zzxSziZibtCJlTL7oSjxsTyBYOSYzsTpBINvHA3K8JEjoQkrkDSWRtMStQd5HNJtwKgE+dcVb3JJGzaPu0/q22Buf4hHHYmpqO6vea5oO6KkVNqn0x9JkWKk5ibSg+ahKKBSnecnUb+YwEzHTXJZfuRKWCmjMmkAeruRU15Eg1wZPYCW+wbzmTjmQCVA6ndZFBp7jscZLi/VLkJjVY2gPjE1B/tIIxqE47C8Xa6ii+DqyncciKkXAqoO4vgdm+NuQZFUQwKNRmnG4G2mOoYknxpy3rhW0hkmxY8d6lJYgzRZmNlUEkS/J0HiWuvvtjM8I6IFu/Ke6K0CG7U56uQPI7keGGHxfiUufcahogW6x/lEfPk8+YS4XnU7Q5p0RSBStOeM2TO6qJpx4FzIy2ZlaJdEYVEHzV8xv5nDE6mMwWXM15NGPqthc8QYgamNBTnhhdR8VIs0a7vH9jYHT7ysPUbRpGq6dCscdfyyfghwF6M8JlOXaSGURNJK2qoqWSM6FQPvGdzUA3Y2wS6xcwEhjJ27Qj6jYH9A+LquTQPUKWkIa53dia05eeLuu67IpPtbfSefonIrF0dcxeunNaiwPgmYTvL6FWxV4rJlgf7wk3DppLdrExAc0rQSRVVzbZ1rjYJOGQFSGB5g1H0YkddvG9PH44rpTI2/Zi4+jDKylYYp9dxmFZ8tOtrF2uXr7vMYNJ0edw0eZmGZi+askSaxUc5Ruw5MFB2wXzEjKtUXW3hUD6TYYr5Z53YEosS/knvsaHyIC/TfHUddnEPRfLRqgMfaBbAzM0hFLChkJocDM7MI5dcOam7zHXEoE6d32hpPejPLusPTBbNcBSRj2rSSKTUxs3d3qO6ANjT4euI87wlmAEMxywr3uzRKtTbvHbw545p+jk17IMzxaXSTRMuNQCmY1Jrc9xTvuBv44+kBmQRsJJ9QLB6BIyDsrFTWgqLbmmLuU4BDGxcJ8oa98kk97fnTBB0qCKlbU1ClR5ivhvcYKi/Zza9A3h2TeMAUijUA1jjBN+R1GnnanvwWpjJZvIZuKTWc8oQD2nAAtWmuI9xiebI0Z8jgzluJ9po0o7VHt6CiVFqnUdVCdt7U9ccmkBpsKE3xWzvE4oqF3RK2FTcnwA3J9BgJPn5AxjzE6RsxGiPLhi+9qu1Sa7eyvrifLRhQzNGsGwV5GUufNq/O9SSefLB1fAV9LmV4uZGGmJxGa/KNRRQUvpJ1Xra2wri1ks+kgOhg1DQ0rv8ADAE5ZXLVjlzTKTeSiqCOSg0BHKtDtXHsstuyYkCgCw5ZTWgNxrFKA7Ed2m3qNTG0mlc2xBJlA1O84/VYjAl5JUWgKQRrZS+qR2pTlW3Mbk2xegzodSXRlUD2pAFB9xNfO+G1WLTK+bhQWOZkH6OpWP8AtKEn4YsZGY1p8q4/KdQo+xT9GPMrxCKQH8HKPQ0OggAepA29K49kZYlMs0gAAqSTRVHkP47nA/s4y3TPpnFDMYHmeEIodtJ0s9QSArUJCgC+m5JABscYnol01lbiUUcEs0scjEOjszDT85u+SRT2gQeRti91ndKMvmodChe66kO1nahIIC0qFox9o+7C14BmvwXPwyamTQ9yLEA1B+i3vxDUpO7LqNRqj9G53gXf7QvKxFTWivT9UNYe4Y7yedjWoed6+Evc+1FGM9l+nrI6dsoMJYK70oY67Mw2KVsTam+D/EIZ3vHKixXLBU1OwoKBWLaQT4gcxTDxknvESUWtpFPpFHlmI7TMyo0gCBIpW7+qwHZAMDXmaU3rgcnBTHGvdNIyQss6iXMBLCihFuOQ16qW8qWsvwGQD5JRlRWpdj2szV9oamro+J5Y+4vxPLZBK01TMLLqrI/hUm4Wu7Gg+whu92FL4QzAIgnkrCqqT2+Y0mRakUUJSi+Qp6CtcY7inEmzUgbvCFSCit7TkW7ST9PkB80eeK+fz8ublEk7A0ukY9hP1RzP6RufLbHOb4iEO4FMY55b2Rshi07svzyaErsAK/1TGb7czkkWTbzNDf3Yo53jrTlhr0xjenP0xRl4sdOiPuqNvHCaHIprUSXjmYBOhT418/IeWGX1HyAx5qmwaID/AGtXCcNS1LljucOjqWynZxZkbHVGfqtjXiSi0jJlk5Jst9c0unKwn/rf/wA2wI6Ez14fH5M9fc5OLfXrJTKQf6x//W2MB0I6apl0aGWoRm1K1K0JFGB8jTf1w2SP5NiY5bJGolzckEhaJ2SpqSDb3jn7/DB/hvWQahcxGKi+qPl+yf4H3YALOrAMrBkJ+aQa+FKYpZrK6uZob253+NefLGNTlB7GvRGa3Gzw3jcM4DRSK9NwNx6jfF1mv/XhhGnLNGwYMQVuGHdPx99beOD2Q6xZ4WAmHbLUXPdfw3Bv7xjRDqU9pEJ9M1vEbTC4xFPmkjRndgqi5ZjQWxn+E9PMrmSAJDG5+ZINJ9x9k+44O6fP6ca1NS3RlcXHZg8dJFa0McuYPMotF3Hz30itDUUrWmKnFZ5e8rZiPLixURjVKQWAHt2UnatDQnBPPcPEqadciDxjbSabEGnI+FsVzw5o9Iy6RLYAs5ctQcgbk2rucLJMKopZSMlAseXY6WJ15utandgDVieVqDalsdZoK7hJJJMwdRbsoqBQKUAcqRUA7BjU+GO5nCS6azZmSh7laKFNr2CH0NTj13cH5V0y6kWjiu1a3NdO9Ld0fHCoYshG0UamXoO72ZDMFFCbsLWBBABxSRlJ1JF2pIr22Yai8qUqOZvQKNj4jEnY6dTxqIjs00571B84AnyregrfEDZ2F3ZQXzb6a6B7A1eySfZW3Mn3DHHUWA2snUzTkGgWGgQWtqYHfzJtyxz+F9jGVleLLqCAqQjW3e9kUpub8r4jzOYl1ANMYqkUhhVGlIO1zYL42PjXHByKqjTiHsG37VkMkw1EaiVUMa78/hfHf4AsiatWWPsVAqMxOAWqKAkIx1D9Y022xVkyRlo2h88dVjKwjjU0FaJQAjmCFa5wOPSfLrMHWEzmujt2ZKk7Dsz/AIQLc0LI1fm1xroONxlFZtURY0VZVKMSN6K1z7qjzwVT5Z26K44ESR2sjMoFFjTuIvuU1Y8rnxtgF1j8QbLpBIQWhDMG8nKjs2Na7EMPUg4MZrjLMC8YWOMCvbTHSD+qNz41amM907hM2SeSMduYyDLuAUUHX2YPMWa17YE60tRDD9k2ZNuM5eZaPGhVuWlWHnf19DitH0ZyjSCVSwpcANt5jVU1xhjLRqp3R4Ej6fPFscXlAB35e1b6MYtM0bdUXybziHFUEZVSSNNL3J+O+L/Qfp7DBk2ikLuySOI0VGJ0WKipAUAElRU8qYwEfF+7XQSfDw9SBiT+3wE7qEPua8sCEpxdhnGElQweIdLs1mVov90iPtENqkby10on7NT54yPFuLRRGijWx51JYnxJNz78AXzmYku0jBfGtBQeGKuaYC4ufyq3PoTfDPVN7iqoK0GZ+MFRVzpN6jn5e/ywCz+fMpqxIXzxArjewP5RJY+7kMclVtT4n+WGjjURZZHLg67S9BsNv68cdBCf54ny3DWNDp0/rbegGNbwHoJPMy0Qoh3kkFAB+ip7zH4DzwW96iBR9yM7wzLKpWpUFiACxAFSfEkD1Jth3dAOECCJz2ok16WJRgyCmoUVhv5nx8MB24dBloZMvHEJ3YDtNZuQDu7CygcgKU+kn+huc19t3gzKyhtPsitSFXlQVpUb4fFFKdvkTK3o24M116SUy2XqA3yxsa0vE17eG+EPIb4ffXhHXLQc6SkkbbRNzwv+jvHMlGAGy3ZvUAyDv0PjfvetMVlKpMlGNozXDsjmkAkjWRFPOlAfUGtR7sabJdJDTRMp2uy7Hzob22tjf5WaKSPUjiVTS6kHyv4U8DQ4qZ/gEUooMuDWveJ0/W3pjNP8uTTD8QVlZ0lpocMD51p425U/jj6bhobY/GtR6Hx54HZvocQ/93lq43AJt4d5f447/DM5lv8AHiaRR8+KhI8ahftNMR0JltVEeb4HSwvf3D4+nLF/g/Hc1ljRGYoK1R7r7q3HkBiTh3SDLzmiuNVu4wCn4Hf3YmbKBhbzuN/K+BTi9g2pLc1HCesmFxpmUwtWlT3lPvFwK+PxxrMrmklQNGysD84EEYT+YyQqDQ0Phy1V86b/ABxXieWE64maM0B1XFfdz9KYvHqZL9tyEumi/wBXQ7JQTY+HKv8ADFd8oVHyVO0pu+o1vzNzTyqMYLIdY0qUE8YkFqNGaNTzXb7Ma7hvSzL5hh2cgDV9h+63K1Dv7q41RywmjNLFKBxnMo6yR6xLmHYadKjTFc3dr0qBa9SQcTwcAY92QiNFNVjy9UUDkCRQt8Bgqhv/ADx0p7xPlv8A1bD6ET1MrcO4VFACscaoD4Akm53JufjjniHGo4F1SNS4AABJvt3Vv9GIc0s5L95VjFwYwTIRzHeqAfMVwGy+VZFaREjygNzNMA8jEbEqSNNBUi53oAMByrZBSvdlrOkrIZezhywNnmfSZHXegAF70NWJ9MU8mshGtI2Tctms0F7qkX7NdRpa96L9mOcu6s3aZTLnMS17NsxM2lAV9o0Jqb/kjlvg2vARIQ2ZYzNQjTdY6HekdaGu9WqcJTkNdIEQ5eN31xrLn5FWqySMvZXOwemncV7oamCmaybtDI2ZkYK0TBo4hUICpDFSF1OQPLcYLRZZUUIihFAoAtqDyxjeMdDpe0EgkXMU5zO8MqqL93MQkC2/fQ+uH00hbsSHGeGtDOyalkAoRIpqrqwBVx+spBp6+GKQJApsOQG3/nDcz/DODqzwtmbkhtZn1FCa6graSdNblWqPIXxiek+UykYH4JM876iGV0FNIBuGAUnYU3r5Yg9i63AUOYtuR5YmWduV8E+iPB0zQzBkZk7FFbSlKsGrW7WFKcvHF3OZLKIiFWzLE7ppQEW/KYc9vHEpUmVjbM6yMw9gnzocRwcLeQhVUu21FBLfAVpjbjiHDYokplmkc11GYlitP0dWk1+GNR0a6SwyoIsrEFloT31VEAruAvtAeAvgxYJR/owuW6us21KwaBa8jKm+25r9GNRwjqkZWHaTKviI1LN/uew+GDPFOLZeJkWRxm56sRroEStr8vSt/TFOfp+kJLmRsxIwFIo10xp494+1TbVz8MG4LaTBUv4mo4d0Wy+XYFI11D5799v9x291MUukHGIwConK13C6SxHhXcCvhfGFznT2dwe0YLqJ9gHahH2f0MCfwkNcsTXmRfxuMJPOkqiikMDbuTCWd4+4JSH5OMsLJu1Obt4nGz6pfYzBJvqTYUAs22FxrqLLXDH6oSSmYr+Un7pwnTtvIrG6iKWM466ZCMtCAK6pGr5fJm+EooN6jn488PPreDfg8Wmle0O5pbQeZthPfgzGi9mCCd1r76/+MaMsqm0Z8auKOMpm5YjridkNb6LbbVHMfHBaDp7JqX8IAkQU2sfWllJ9RgXmOE6TRbH038r4GZqqnSwKsPHe/wDW+EjUtikriN/h/FMtOPkZEpSpFQG967j12xU4hx+CM6dQkItpUh/91O78cK7g0oGYjqCQWoRzoRT0xpczKAbKF9AK/TQfRhMn4uhsf5qz3j3GjmfaijRRWjsKtz2a1PdXALIdK54GKq3aIDSjeHrvgnGsk5IhQtTcgE/FyKAY4m6EzV1EB2pVlVgCvrX+Hjgwkq/ME0/4h3hvTSGagf5Nq7Hba1GtauDxywdaqd7ilORrbz8sLbNcLMYAdAoZbVqt68611DlY4+4dn54BrjcqAaMDceVsDTF8HamtmMebh1qUpy23xSn4TehFSOXhyr/XhirwjrFjYaZ07NvyhdfO24xqctLFLRkZWW2xqPfTAcEMsjB3D+NZnLHSjnSNlbvDzFz9hGNVwvrARjpmQp4sgLLbfzB+OAb5P+gBip+A3Pzh4gAUp/4w0ZThwLKMJ8jMyHEI5gTHIsg/RYGn04hzkET6RIgcg1UFQaH+Hv8ALCyzWROhyhZXKkalJVrg0uCPccFeEdNpIVWKSPtEUKoK1DkKABsTqJ9b3xddQntLYg8DW8dzcxZoFe6jgVI9mlKGlhvSo5DE6Z2MAEuoFLksBT4/xwJ6OcfgljVEe4JASQgPQG1RzNPDBh8jGx1NGhYi5KqTT1IrTF4tPghJNPcCy9KWlfRlI+1t/itaMGtNxdqHcDCu4j1iB3dp1m7ZV0RhGjMepSatTSaCtbXrbwrhl9MOBRzwmJZGic0CqjlVqTRdSL83c0pemMHnOqiTLwPK0yO6AuFCmgUXa+5PgKc98RyarLY3Ff0ZXh+T/DJ9ZcMzmrEr85uRAp9G4GDw6PmOZQq/4bhqG9R4ezS9Tblgfw/h8k6M0eUcRgayqK1KJcA66AkXuDeuNLwvjiOoZJapzVixatOVSKe+uMjTvc1p1wDeh8EacTmEQDRy5YtppvRl5HYb288e9KOABiz9rHCtRVW1Ai1DTlU+Jx1muiqyzmeLNNBqWhER2BN6NXYn5tDfFDPdAhYxtI5NizPqrz25eOKOqEV2fLlcmEKNKCq3qhVjz0353r8cCc50jKADLIUQWa4JYfksdqG9sWm6I6SgkZl1MF1NTTqOykqaqSBUV3vj7K8AhkZ6qY1ipWlHLktRQne57VJsTauJpUO7aIo6yRq2gQV2BOruUsRWh+PrXHiZav8AhKWNbsTb6Ps8+eGJwroRrdWlTs41AEaBq1G51eIvsTg3BwbLJKArrqjNaBkqnjW2q/OuGWFvfgDzJbci74d0NldrIzV3NKDyF6Y0GW6t3YnU2k87V92NjkeIhqsHSVasutLUINCHU1pexItXkMfcS4yMujTTBVjXfv39FFAGNbAA3xWOCC3ZF55t0gJw/q/gF3LPTkaAfR54O9Gs1ly00eWKkRFVbSLajqqNXOmFd0p6dS5wmODVFAfarZ39aHur+jv441XU5EFjzAH5afSpOGxygpqMUDJGbhqky31szFYYaAVMpoW2HcN98JvProq5oxLVBGpR8Tc+48sOzrLakURoG75sRXeMi1efnhZNl1oC1amgBOkX81p/HEc8qyWVwRvGCeH5qRo66nZvAKaU50J2bz2vjhfZGtDqJumkGoBNw1bH6MGX4TVtIcAkVH8Rb3YIcS6PZh9BVo0rYpH3RQbHzbfz2viKd8FmqM1H0ZjZiySdmQ3sMptXY1GwqeeD+X6KxRENLMjq1TVjQVWhPdvq9+Isrwdo1MkqrpXcSM2omtASq3OCObaGZdQC6g3dCPooQNzGe8acz54OpvkGlLgly3FYEcqrs8aqCzxR92u5HdNvhS+LEWUhcGaNmtQE6gACRYUtuDgBNk5XWTTGQzOCWZloSORSgLVNxtXzFMQcQ4vIsqVhVHUgSPEe6y7aSjUWovc87DBW4Hsar+yEkGt9JBFxc+dq1Fab4HZzozk3HyZ0ObjVqAU+BQjevmN8VeBcSdpwkjPCkpqhrUmhAI11oKm/s86DFjjPFFgzaRxyF6qddzIe8wFB52uvmKDlhuED3uZbinRHNRuDo1hrKY1tYcha9MC48zJlpO4zxsPC1/MVocbqE5hyrRzw0DatVSSVOoNUaSBblQGoGAfFs5AY9PZr8m1flNZd62NH5AXoAN8Mp+hXAucK6x3W2YTVT5yW99DY413DOOwziscit5cx6qbjGAy3Rh5Y2YLoNisZrUpSpYA1IA8TS+Kee6MTwhZQDpNw6nx5W2O5ocG0LTGq6C9xYE0HgOf2/TgQnC6AtzYlqC4UEAUXypvSlycYfI9M8zBQSfKptRxfw9r+eNhwnpvlpgAzdk1u6xA+BFsc42FSOZ8ib1t4U8hc08b7+QxPluk88RRSTOg7ypIa3HmO99owSaMMKqRe3uP2/wAcDc1lW1BUoW51FiBW1eRxLeL2KbS5NTwvp1lHCow7E7EN7JPLv+Hr9GNckoYhgwIIqCCD8DhKZ7I3qtTW/n8KVxHkeJzZY/JM63uOVfDSbYrHqnH9kSl0yf6jukYXDXFLjx8vhbC84d0c4dmMzJHAziSJiCBcAAW0kd3T8eYx3wnrS2GYiJv7cdKeugmvwONhwbjWWn70EiEndQAre9aBsaNUMpn0zxGLyPQKbtGFo4lY0Z9DEryIArUG5vQj3YpcX4NG8WnJRtLKGr2xkYaGBNiagigrQc6+eGcmTHebUwJ3oag/smo+jAx8iskbxNWMgg6kIXULGoFNuRtuPDAeFL9Rlmbe4uctlczI0UGYyySAOpYajJ3a3LPU0pWt8aafgbZfK9rEgmZSGjUoAY1HJVY0BrcknmT4Yv5roe9I+wzDZeJblUHeapqTqrat64L8Py8qx6Z3WUkmlEoAOQPjbCwx/Qzy/DN9CuMZ3MAPOqCI10sCCbWoCpNSD4jAPjPQ3iUxVVaFdBqjhtLEnctQb+PjjV8afMwMgy8UCQILlmCqBW5oAKc7Cl+eMn0h6yHkrHlu6AO9NepJ3EYNwPM3vywJOMVUvQ0FKT/GixHxmHhEZiok2bNSwStAWoSZGNhzO1aeG+MRxviE2adnmckmrKgJCilLIuwpbzOIIoamp3vueZ5knfF4yKqAyEGtO6BvQ2NOXiMZXlb2XBpjjUd3yV8tAFALmlfHlyueQ88MvqmzCsM1p2Dxj6h2wuYuNAxzRSxtplpQqVBA8yd70ttjddSUemPNUJK9ommtK+wdwLD0xbp4rXZLqJfhQZ6zIpDFEIlZm1n2VLW0G5oDQevPGMbhmYZalXdgvzlcC+4ACVr8Rh0kYif2cacmBTldmaGdwVUIuPgudNQYt/ntEw+BpXypT34LRZLNoQFRtNKD5OU2tudIA9QOZ8BhwqLDH1L4Xxl9GfUv4Kr+x5p9JzMC6RUEKkgeh2oaG302x8OEtFK3Y5VgpFNRV2ZjQGoPJeV9+WGrj2mD46F8hie4jkM0QQI5AC4LmJG7Qg37teddyeQPjgQ3AswzdmYZjE3e1yQtqUi5rRa3sKDnh6jnj4CxwPGX0byX8EieBTFdD5eWWNRVV7NwhYg3JoDY300ptilJ0bzBKMsMkZjI0pCjgXIqddPb2NDUW5YfiDHD/wBfDHLpq9nPqb9CSyvAJo6oseYSM11UiOonl3iCQTXffyxdyeQlUUbLSyMhortE1SpPzhpuQLV9dqmjlC44cY7xl9O8l/BM5/h8pH+Bmb1DBEkGoWOwGwFqVvgKuTzGk/3PNiQVCkJIKGpIJ7pJ/wDrD/pf3Y6UfbjvFX07yX8PzZJ0ezkiEvlJmYn81IKHmaAUNf4WxFN0CzSUplZnqAbRvb6MfpkDHzrbDrDXsR5r5R+bclwzicJ+Ty2aVa2QxyFfhTGm4RxHNG02SzKHmywuR8KVGHUmwx8+OeBM5ZmhTSZGaTV/d5RTbuyDwoRa9uR51GKGZ6PTk3gl8tKN532w6xjki+JvpU/ZRdU16ES/RvM1P93mPpG2If8AlvNAgjLZgeiNUb86fZh/AY9KDA8NL2N5b+Cf4Rx3i2XGkwzTLtpkickejgV+NRjZ8N48MwqrNlsxDIpFGeJiKjwdRavnTfGsC49pi0cTj7szyyKXopEqQR/Bv5Yp8U4iIYteiSQitEjjLMfC1LepwZpj7TirVokmIvpDJxPPMA+WmSMXWJY3oPDUSO8fP4AYp5XonmgaHKzX/wCmfDH6AK4+C4zy6fVyzTHqHHhCEz3RPN6Dpys7NSgovx+i3vxYZM92XYvw6ZqilUjK2p6G4+0YeekY+KjAj00V7OfUyZ+f5eDZh0dTw7M6wvcZozq1HxYAAoKVv47Y3/VLk5I48wssMkPfWgkBFRpNxUC1fXDBC48pikMKi7EnmclTP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5" name="AutoShape 4" descr="data:image/jpeg;base64,/9j/4AAQSkZJRgABAQAAAQABAAD/2wCEAAkGBhQSERUUExMWFBUWGB0aGBcXGRodHxwdGBodHRgcHBocHCYgHRslHR8cHy8gJCcpLCwsGB8xNTAqNSYrLCkBCQoKDgwOGg8PGikiHyQqLCwpLCoqKSwsKiksKSwsLCwsLCwpLCkpKSksLCkpLCwsKSksLCksLCwsLCwsLCwpKf/AABEIAJsBAAMBIgACEQEDEQH/xAAcAAACAwEBAQEAAAAAAAAAAAAFBwMEBgIBAAj/xABLEAACAQIEAgcDBgsGBQQDAAABAgMRIQAEEjEFQQYHEyJRYXEygZEjQqGisdIUF1JTYnKCssHR8BUkM0NzkggWY8LhNIOj8VSzw//EABkBAAMBAQEAAAAAAAAAAAAAAAECAwQABf/EACYRAAICAQMFAAIDAQAAAAAAAAABAhEDEiExBBMUQVEiMkJhcSP/2gAMAwEAAhEDEQA/AGl0s6VJkIlkkR3Vn0dzTUEgnmRa2MqOvDK/mJ/qfexJ11j+5R/64/cbCUAxnnNp0i0IJrcdI67Mt+Yn/wDj+9j09dWW/MT/APx/ewmUGJQuJPNIqsURxfjqy35if6n3sffjpy35if6n3sJ/TfHQXA78g9mI3/x0Zb8xP9T72PPx1Zb8xP8AU+9hRDHgXA78g9iI3/xz5f8AMT/U+9j38cmX/MTfFPvYUIGOgcK88xvHgN38cmX/ADE31PvY8PXJB+Ym+p97Cj7PHWnA8iYfHgNr8ckH5ib6n88ffjkg/MTfFPvYVIXHJwPImN48Br/jlg//AB5vin3sffjmg/MTfGP72FQExxg9+YvjwG2vXHAf8ib6n3sdfjhg/MTfU+9hRFjj7Vju/M7sQHDF1uZdq/IyigrfRy/axz+N3L/mJr1/I5ftYVOTPt/q/acfDMKCgZ1SurvNUDn4AnbywO/kukHsY6tjb/GtBoDdlLetu5Wwr+VjiTrby6gEwzXp+Rz/AGsLzhfRt8zHry88Mq95aguBqoPFByp8cDuLZVoZRE47y6AaGo25HDPNlXIOziYzn65csP8AJm+py/axz+OvK0/wZ/gn3sJ6V/s/icV28hh45psnLFBDkfrwyo/yZ/hH97EL9fWUH+RmPhH9/CVzG1cU33xeMm+SEor0PT8f2T/MZj4R/fwVy3W1A4X5GYFrhSFrTkSA1geXlfbCT4P0fPZrO611n5JDsdO8jDmoNgPnEeAvqOBZA1Mj3Jqak3ZjzJ8MRyZ62iXx4NStjQz3WRBFvHIT5aef7X04DS9eGUUsOxnOk0NAhvyA72+MRxzOd2jczalvgfTGVmWOMOzhiFbuoDZ2YV7x3Ape16VHnhceeUnuNkwRjwOReuzK6NbQzIl6FtHeI5KA1WPpYcyMHehXTyLifa9lHIgiKg69N9YJFNLHwx+X87nnlbU5vy8FHIKOSjww5f8Ah3Pczv60P7smNiT9mN16NB10f+jiH/WH7jYTAW+HX1yLXJx/6w/cbCd0jGTNKpGrFG4kKpiUDEqL7sSiLGdzNKgQ6MfacT6NrY9CVxPUPpIVXHJXFxI8ctHjlIOkrBcShMesKcsfMCMBs5I9pjknEoUYk7LbC6qH0lcKcfFMTSIAab4s8L4PPmTSGJnpuaUUerG304aNy4FlS5KHZ4hvjf8ADeqmZ7yzIg8EUufiaCvxwZh6pYKd6aZr8ii/Yv8AHF44ZszvNAU7LjzDbk6pMrT25wfJwf8AsxRl6oYiB2eZkqfykRvjpocN2ZC96IuMtuR5D7cBOOy0eNR+kfjYYZ+Y6qszGwKSxSCvPUhpWpsQRt54X/Sjgb5bM6Z1CsqAgVBBDMSpqPTbBxwcZ2zsk1KNI2HU5JSOeMnZ1ankVIP0rj3rHy+maNvy9S+9GqPoYYGdXfFAks4qP8IUG2zgUvzo2C/TGR8yIlRSz9r3VUVPeU/ywcjT2YIR9mGrdvTERNN8aSDoTmmrWMISPnuin4VJGJV6DtTvzwrStQNbc/ELTbCf6M1ZjpYiamnvpifgnDBNIdYJijXW4rStwFWvKrED0rjXJ0MgAPaZyoPKOO4/3Ni1lOB5GEOO0zLh6A3QVCmoFQKi9/dh+5SEWO2Cc7xpQuhaPLIAi02TlsNgBcDyGNO8AggQMRYCpPieX04CzcPyv4TA0KMH1kuWctVVX18aYi6X8WMrhLhUGo03O528bc/M8sRpei9so8dzWpiOSDUx8KcvW/2YzXFHJhVFUszNregJpQUUfSfoxqIOCSa0EndD6jGAR7Sd7VX51vnG4YAjBpOsIooBIDrUNRa1ItUGlwRf34pjaj6snNOQo1ucO7/h3Hczv60P7r4WXS7OLNMs4FDLq12pUoQNQAHMEe8HDO/4eT3M4f04v3XxvUtSTMDjpbRput5a5SP/AFh+42FD2WHD1rrXLRC15f8AsbCrSLHm9TKpno9NG4FdUtiQJticQeWJOytjLqNajRX7PHpW2JitN8cI4Y0XvHwQFj9UHHK2c2kcY8KV8MFMv0ezL+zlpj6oV/epix/ylnKf+lk+p97DKE/gryQ+gJYT64kEPlfBj/lfNc8tLbwAP2E4rzcOlQVeGVPNo3A+NKY5wl7RynH0yj2OJWioMSihtWtPTFnJ5YSTwxt7MkqIfRjcfAEe/AUbdBcklYb6I9BBmKTZmoiN0j21j8piKEKeQFyLm1sMAtDlwAzRwoBQAkIByFAafRgbxuN0lDMcwsGkAHLXKEb60CliptQgGlKECxOckWBGM8ebjkaneZWWPM09D3ZD+g0YJ5GuPUhFQVJHlSk5u7N+JwI2de+ApICUNaCvd5EmmAo43Ics7sqxBlpHJCxn7zeyNCoCXHMUIrW+OeGcNzWV7iUzSMSau7RutampB1Ia12UL6Wxfl6KQyEyaGilNCzQyuhJ/SKaQ3qRiqtolsjG5ni6ZlDG+YzcZFK27Rf2girMvowXHXDeCdurqgglMem7xMFetfYnQJIrClw2ulRc1xs06PLFqePvZgrpEs5aQgXopauoJUnuqRXAt+I5uKdDK0DoRpeOIzO1rhkXQSGvQ1ahFNiMI19G1bbEvAeH5iOvbdxCq6YjKZijAnURKyg6SKUU1pQ3vhd9YECnjsAcd3sVcV5mNJCK/tAfDDG4r0jZCq6EQsTQSMdVBaojRWc1NPDfC360so75mCWSqns2VW06a6WDAhalhZyO9e22BOUUhoRbkCaCMZd1oC2SbURzrIGWvid74rZjibUBrcMpqPGvhivmHJQksTpjCivJQVAFth/PFroXlln4hlo3UOjOSVOxCqxv8BjHXcaNrfbTK79Icw3zm8sVQMw+1fj/PH6DynAYFB0wRD9hf5YrZ7otlcwpWbLxOBt3QCPQgAj44v47Id5MRH9lT/PfT5tIo/iMdrklAq2ZitvpbV8aE433Geo3LOC0EjwtyDDWv00YfE4yWY6seJZQ6o0TMKdxGQagbVRtLedsc8Lo5ZlZQy+YSOYGN1kIW+4uxJtUCvLbFduJu0xIAVm1KPcNP2MfiMSJKixzrmoRBMdAQOjKaAktpLAkGtNjywMk46qn5KNaivfapJqat3dhXbxoThFj34HeRVdhOXMz5iOJiQukBVYnSAoXvtU+oHjcYC5jpHHGzCOFZO9Z3LXoAtQopQW8cVOK8TlzDAyNWgoBQBQP0VFAMDWy96m+NMMS9meeZ/wAS3NnZMxIK0JsqqoAFzYAeZ574/QfVBwhctFNGLmqa28Wo1fcNhhN9XvDKzNMwqsIr6ua6fgKnDx6tnqJ/VPsbAc/+iigKH/NyZ71pD+7w/wCr/wBjYWi5c3w0eslawxCn+Z/2NjDcI4K2YlEa0FRqZt9CVpqpzJNlHM+QOMnUQcsmxs6eSjjsHZbh7yMEjUu+9F3A8SdlHmSMarIdWjsAZ5RH+hFQtTzdhT4L78bHI8Niy0OlBoUXZiRc82djufMnHEnG4uxEsQfMLU3y69psaHY0sfsxWHTwX7EZ9RKXBQynQbKREHsVc+MvfP1rfAYNxZYCgVdNtgAB9GA0/GJpTqyqwyxizaXrKP8A2m0AN5M1cVsl0lV5TlpUlckCpkRImvuvZ6gZB+kgIxdaVskQep8s1NRXlXwrf+v5YC8R6TRQP2cjFHPsGRXCPTwkVWHrz8sQZ/ozBC4aCZslLId0YBJGH5UcnybnyFGptiHMSZwVhnyq5lXUkS5YhKEWBZJjRH8CrNthm/gqOouOTyK5jSGYfNfKypIV/Wjk019AcAP+Y548xV0Eczd1S7Sxq4r7JjnBRSf0ZBfYttgjwfoVI0hfORwyC+nUWaVR83vrpUHx9o+BxpeG9Ho4dQrK6mvclkZ1APIKxIp5XwmlsZtIG5aWPOER5rINFLT/ADIw6mm5WZaj3Eg+WIc71dQ61eB3hZSGX56hhsdLXFDezDGjk4nGjCMOoaw0jlfSNrAbDEAzs7SgLBpQWZ5GofDuqL+dTvUYZxiwapLgvwA2101c6bV8vLHRyylqlQSNiQKj0NK4lC49rfFqJnh8sBs3xSZR3lSEE6VJJkJNLUVBQnyrg0McrgNfDkzMcRlJUdoWVVBJeaXsVJ80TvEeRpbFfsGdKQB3DL3RH/d4b1uWHfP0+7fGpk4fGWLFFLNSpIBJptviwowmi+RtRncv0ecWLiEEjuwLRqcw0rAu1TvtjOdZHRuOPKxNGt1mFSSSTqVhdjUk1IwwcxIqqWYgACpJNgOZwE4lmEzcQRIWnikIqwOgChqGDGjGlrqN8LkgnFoaE2pWIfjmXKQuw56QfewP8NsEOqCUf2j2khOmOJzsTd6ItAATU1OGbL1V5eQASl6VJ0qylfAXKAkgePjgr0Y6EZbh7SGBSC4AZmapopqPIDniWLHKK3K5sik7RZizc0g+ThEats8rXH/trc+8jH2X4Vr/AMaZpSDdQQFBG3dUA1G9zzxSziZibtCJlTL7oSjxsTyBYOSYzsTpBINvHA3K8JEjoQkrkDSWRtMStQd5HNJtwKgE+dcVb3JJGzaPu0/q22Buf4hHHYmpqO6vea5oO6KkVNqn0x9JkWKk5ibSg+ahKKBSnecnUb+YwEzHTXJZfuRKWCmjMmkAeruRU15Eg1wZPYCW+wbzmTjmQCVA6ndZFBp7jscZLi/VLkJjVY2gPjE1B/tIIxqE47C8Xa6ii+DqyncciKkXAqoO4vgdm+NuQZFUQwKNRmnG4G2mOoYknxpy3rhW0hkmxY8d6lJYgzRZmNlUEkS/J0HiWuvvtjM8I6IFu/Ke6K0CG7U56uQPI7keGGHxfiUufcahogW6x/lEfPk8+YS4XnU7Q5p0RSBStOeM2TO6qJpx4FzIy2ZlaJdEYVEHzV8xv5nDE6mMwWXM15NGPqthc8QYgamNBTnhhdR8VIs0a7vH9jYHT7ysPUbRpGq6dCscdfyyfghwF6M8JlOXaSGURNJK2qoqWSM6FQPvGdzUA3Y2wS6xcwEhjJ27Qj6jYH9A+LquTQPUKWkIa53dia05eeLuu67IpPtbfSefonIrF0dcxeunNaiwPgmYTvL6FWxV4rJlgf7wk3DppLdrExAc0rQSRVVzbZ1rjYJOGQFSGB5g1H0YkddvG9PH44rpTI2/Zi4+jDKylYYp9dxmFZ8tOtrF2uXr7vMYNJ0edw0eZmGZi+askSaxUc5Ruw5MFB2wXzEjKtUXW3hUD6TYYr5Z53YEosS/knvsaHyIC/TfHUddnEPRfLRqgMfaBbAzM0hFLChkJocDM7MI5dcOam7zHXEoE6d32hpPejPLusPTBbNcBSRj2rSSKTUxs3d3qO6ANjT4euI87wlmAEMxywr3uzRKtTbvHbw545p+jk17IMzxaXSTRMuNQCmY1Jrc9xTvuBv44+kBmQRsJJ9QLB6BIyDsrFTWgqLbmmLuU4BDGxcJ8oa98kk97fnTBB0qCKlbU1ClR5ivhvcYKi/Zza9A3h2TeMAUijUA1jjBN+R1GnnanvwWpjJZvIZuKTWc8oQD2nAAtWmuI9xiebI0Z8jgzluJ9po0o7VHt6CiVFqnUdVCdt7U9ccmkBpsKE3xWzvE4oqF3RK2FTcnwA3J9BgJPn5AxjzE6RsxGiPLhi+9qu1Sa7eyvrifLRhQzNGsGwV5GUufNq/O9SSefLB1fAV9LmV4uZGGmJxGa/KNRRQUvpJ1Xra2wri1ks+kgOhg1DQ0rv8ADAE5ZXLVjlzTKTeSiqCOSg0BHKtDtXHsstuyYkCgCw5ZTWgNxrFKA7Ed2m3qNTG0mlc2xBJlA1O84/VYjAl5JUWgKQRrZS+qR2pTlW3Mbk2xegzodSXRlUD2pAFB9xNfO+G1WLTK+bhQWOZkH6OpWP8AtKEn4YsZGY1p8q4/KdQo+xT9GPMrxCKQH8HKPQ0OggAepA29K49kZYlMs0gAAqSTRVHkP47nA/s4y3TPpnFDMYHmeEIodtJ0s9QSArUJCgC+m5JABscYnol01lbiUUcEs0scjEOjszDT85u+SRT2gQeRti91ndKMvmodChe66kO1nahIIC0qFox9o+7C14BmvwXPwyamTQ9yLEA1B+i3vxDUpO7LqNRqj9G53gXf7QvKxFTWivT9UNYe4Y7yedjWoed6+Evc+1FGM9l+nrI6dsoMJYK70oY67Mw2KVsTam+D/EIZ3vHKixXLBU1OwoKBWLaQT4gcxTDxknvESUWtpFPpFHlmI7TMyo0gCBIpW7+qwHZAMDXmaU3rgcnBTHGvdNIyQss6iXMBLCihFuOQ16qW8qWsvwGQD5JRlRWpdj2szV9oamro+J5Y+4vxPLZBK01TMLLqrI/hUm4Wu7Gg+whu92FL4QzAIgnkrCqqT2+Y0mRakUUJSi+Qp6CtcY7inEmzUgbvCFSCit7TkW7ST9PkB80eeK+fz8ublEk7A0ukY9hP1RzP6RufLbHOb4iEO4FMY55b2Rshi07svzyaErsAK/1TGb7czkkWTbzNDf3Yo53jrTlhr0xjenP0xRl4sdOiPuqNvHCaHIprUSXjmYBOhT418/IeWGX1HyAx5qmwaID/AGtXCcNS1LljucOjqWynZxZkbHVGfqtjXiSi0jJlk5Jst9c0unKwn/rf/wA2wI6Ez14fH5M9fc5OLfXrJTKQf6x//W2MB0I6apl0aGWoRm1K1K0JFGB8jTf1w2SP5NiY5bJGolzckEhaJ2SpqSDb3jn7/DB/hvWQahcxGKi+qPl+yf4H3YALOrAMrBkJ+aQa+FKYpZrK6uZob253+NefLGNTlB7GvRGa3Gzw3jcM4DRSK9NwNx6jfF1mv/XhhGnLNGwYMQVuGHdPx99beOD2Q6xZ4WAmHbLUXPdfw3Bv7xjRDqU9pEJ9M1vEbTC4xFPmkjRndgqi5ZjQWxn+E9PMrmSAJDG5+ZINJ9x9k+44O6fP6ca1NS3RlcXHZg8dJFa0McuYPMotF3Hz30itDUUrWmKnFZ5e8rZiPLixURjVKQWAHt2UnatDQnBPPcPEqadciDxjbSabEGnI+FsVzw5o9Iy6RLYAs5ctQcgbk2rucLJMKopZSMlAseXY6WJ15utandgDVieVqDalsdZoK7hJJJMwdRbsoqBQKUAcqRUA7BjU+GO5nCS6azZmSh7laKFNr2CH0NTj13cH5V0y6kWjiu1a3NdO9Ld0fHCoYshG0UamXoO72ZDMFFCbsLWBBABxSRlJ1JF2pIr22Yai8qUqOZvQKNj4jEnY6dTxqIjs00571B84AnyregrfEDZ2F3ZQXzb6a6B7A1eySfZW3Mn3DHHUWA2snUzTkGgWGgQWtqYHfzJtyxz+F9jGVleLLqCAqQjW3e9kUpub8r4jzOYl1ANMYqkUhhVGlIO1zYL42PjXHByKqjTiHsG37VkMkw1EaiVUMa78/hfHf4AsiatWWPsVAqMxOAWqKAkIx1D9Y022xVkyRlo2h88dVjKwjjU0FaJQAjmCFa5wOPSfLrMHWEzmujt2ZKk7Dsz/AIQLc0LI1fm1xroONxlFZtURY0VZVKMSN6K1z7qjzwVT5Z26K44ESR2sjMoFFjTuIvuU1Y8rnxtgF1j8QbLpBIQWhDMG8nKjs2Na7EMPUg4MZrjLMC8YWOMCvbTHSD+qNz41amM907hM2SeSMduYyDLuAUUHX2YPMWa17YE60tRDD9k2ZNuM5eZaPGhVuWlWHnf19DitH0ZyjSCVSwpcANt5jVU1xhjLRqp3R4Ej6fPFscXlAB35e1b6MYtM0bdUXybziHFUEZVSSNNL3J+O+L/Qfp7DBk2ikLuySOI0VGJ0WKipAUAElRU8qYwEfF+7XQSfDw9SBiT+3wE7qEPua8sCEpxdhnGElQweIdLs1mVov90iPtENqkby10on7NT54yPFuLRRGijWx51JYnxJNz78AXzmYku0jBfGtBQeGKuaYC4ufyq3PoTfDPVN7iqoK0GZ+MFRVzpN6jn5e/ywCz+fMpqxIXzxArjewP5RJY+7kMclVtT4n+WGjjURZZHLg67S9BsNv68cdBCf54ny3DWNDp0/rbegGNbwHoJPMy0Qoh3kkFAB+ip7zH4DzwW96iBR9yM7wzLKpWpUFiACxAFSfEkD1Jth3dAOECCJz2ok16WJRgyCmoUVhv5nx8MB24dBloZMvHEJ3YDtNZuQDu7CygcgKU+kn+huc19t3gzKyhtPsitSFXlQVpUb4fFFKdvkTK3o24M116SUy2XqA3yxsa0vE17eG+EPIb4ffXhHXLQc6SkkbbRNzwv+jvHMlGAGy3ZvUAyDv0PjfvetMVlKpMlGNozXDsjmkAkjWRFPOlAfUGtR7sabJdJDTRMp2uy7Hzob22tjf5WaKSPUjiVTS6kHyv4U8DQ4qZ/gEUooMuDWveJ0/W3pjNP8uTTD8QVlZ0lpocMD51p425U/jj6bhobY/GtR6Hx54HZvocQ/93lq43AJt4d5f447/DM5lv8AHiaRR8+KhI8ahftNMR0JltVEeb4HSwvf3D4+nLF/g/Hc1ljRGYoK1R7r7q3HkBiTh3SDLzmiuNVu4wCn4Hf3YmbKBhbzuN/K+BTi9g2pLc1HCesmFxpmUwtWlT3lPvFwK+PxxrMrmklQNGysD84EEYT+YyQqDQ0Phy1V86b/ABxXieWE64maM0B1XFfdz9KYvHqZL9tyEumi/wBXQ7JQTY+HKv8ADFd8oVHyVO0pu+o1vzNzTyqMYLIdY0qUE8YkFqNGaNTzXb7Ma7hvSzL5hh2cgDV9h+63K1Dv7q41RywmjNLFKBxnMo6yR6xLmHYadKjTFc3dr0qBa9SQcTwcAY92QiNFNVjy9UUDkCRQt8Bgqhv/ADx0p7xPlv8A1bD6ET1MrcO4VFACscaoD4Akm53JufjjniHGo4F1SNS4AABJvt3Vv9GIc0s5L95VjFwYwTIRzHeqAfMVwGy+VZFaREjygNzNMA8jEbEqSNNBUi53oAMByrZBSvdlrOkrIZezhywNnmfSZHXegAF70NWJ9MU8mshGtI2Tctms0F7qkX7NdRpa96L9mOcu6s3aZTLnMS17NsxM2lAV9o0Jqb/kjlvg2vARIQ2ZYzNQjTdY6HekdaGu9WqcJTkNdIEQ5eN31xrLn5FWqySMvZXOwemncV7oamCmaybtDI2ZkYK0TBo4hUICpDFSF1OQPLcYLRZZUUIihFAoAtqDyxjeMdDpe0EgkXMU5zO8MqqL93MQkC2/fQ+uH00hbsSHGeGtDOyalkAoRIpqrqwBVx+spBp6+GKQJApsOQG3/nDcz/DODqzwtmbkhtZn1FCa6graSdNblWqPIXxiek+UykYH4JM876iGV0FNIBuGAUnYU3r5Yg9i63AUOYtuR5YmWduV8E+iPB0zQzBkZk7FFbSlKsGrW7WFKcvHF3OZLKIiFWzLE7ppQEW/KYc9vHEpUmVjbM6yMw9gnzocRwcLeQhVUu21FBLfAVpjbjiHDYokplmkc11GYlitP0dWk1+GNR0a6SwyoIsrEFloT31VEAruAvtAeAvgxYJR/owuW6us21KwaBa8jKm+25r9GNRwjqkZWHaTKviI1LN/uew+GDPFOLZeJkWRxm56sRroEStr8vSt/TFOfp+kJLmRsxIwFIo10xp494+1TbVz8MG4LaTBUv4mo4d0Wy+XYFI11D5799v9x291MUukHGIwConK13C6SxHhXcCvhfGFznT2dwe0YLqJ9gHahH2f0MCfwkNcsTXmRfxuMJPOkqiikMDbuTCWd4+4JSH5OMsLJu1Obt4nGz6pfYzBJvqTYUAs22FxrqLLXDH6oSSmYr+Un7pwnTtvIrG6iKWM466ZCMtCAK6pGr5fJm+EooN6jn488PPreDfg8Wmle0O5pbQeZthPfgzGi9mCCd1r76/+MaMsqm0Z8auKOMpm5YjridkNb6LbbVHMfHBaDp7JqX8IAkQU2sfWllJ9RgXmOE6TRbH038r4GZqqnSwKsPHe/wDW+EjUtikriN/h/FMtOPkZEpSpFQG967j12xU4hx+CM6dQkItpUh/91O78cK7g0oGYjqCQWoRzoRT0xpczKAbKF9AK/TQfRhMn4uhsf5qz3j3GjmfaijRRWjsKtz2a1PdXALIdK54GKq3aIDSjeHrvgnGsk5IhQtTcgE/FyKAY4m6EzV1EB2pVlVgCvrX+Hjgwkq/ME0/4h3hvTSGagf5Nq7Hba1GtauDxywdaqd7ilORrbz8sLbNcLMYAdAoZbVqt68611DlY4+4dn54BrjcqAaMDceVsDTF8HamtmMebh1qUpy23xSn4TehFSOXhyr/XhirwjrFjYaZ07NvyhdfO24xqctLFLRkZWW2xqPfTAcEMsjB3D+NZnLHSjnSNlbvDzFz9hGNVwvrARjpmQp4sgLLbfzB+OAb5P+gBip+A3Pzh4gAUp/4w0ZThwLKMJ8jMyHEI5gTHIsg/RYGn04hzkET6RIgcg1UFQaH+Hv8ALCyzWROhyhZXKkalJVrg0uCPccFeEdNpIVWKSPtEUKoK1DkKABsTqJ9b3xddQntLYg8DW8dzcxZoFe6jgVI9mlKGlhvSo5DE6Z2MAEuoFLksBT4/xwJ6OcfgljVEe4JASQgPQG1RzNPDBh8jGx1NGhYi5KqTT1IrTF4tPghJNPcCy9KWlfRlI+1t/itaMGtNxdqHcDCu4j1iB3dp1m7ZV0RhGjMepSatTSaCtbXrbwrhl9MOBRzwmJZGic0CqjlVqTRdSL83c0pemMHnOqiTLwPK0yO6AuFCmgUXa+5PgKc98RyarLY3Ff0ZXh+T/DJ9ZcMzmrEr85uRAp9G4GDw6PmOZQq/4bhqG9R4ezS9Tblgfw/h8k6M0eUcRgayqK1KJcA66AkXuDeuNLwvjiOoZJapzVixatOVSKe+uMjTvc1p1wDeh8EacTmEQDRy5YtppvRl5HYb288e9KOABiz9rHCtRVW1Ai1DTlU+Jx1muiqyzmeLNNBqWhER2BN6NXYn5tDfFDPdAhYxtI5NizPqrz25eOKOqEV2fLlcmEKNKCq3qhVjz0353r8cCc50jKADLIUQWa4JYfksdqG9sWm6I6SgkZl1MF1NTTqOykqaqSBUV3vj7K8AhkZ6qY1ipWlHLktRQne57VJsTauJpUO7aIo6yRq2gQV2BOruUsRWh+PrXHiZav8AhKWNbsTb6Ps8+eGJwroRrdWlTs41AEaBq1G51eIvsTg3BwbLJKArrqjNaBkqnjW2q/OuGWFvfgDzJbci74d0NldrIzV3NKDyF6Y0GW6t3YnU2k87V92NjkeIhqsHSVasutLUINCHU1pexItXkMfcS4yMujTTBVjXfv39FFAGNbAA3xWOCC3ZF55t0gJw/q/gF3LPTkaAfR54O9Gs1ly00eWKkRFVbSLajqqNXOmFd0p6dS5wmODVFAfarZ39aHur+jv441XU5EFjzAH5afSpOGxygpqMUDJGbhqky31szFYYaAVMpoW2HcN98JvProq5oxLVBGpR8Tc+48sOzrLakURoG75sRXeMi1efnhZNl1oC1amgBOkX81p/HEc8qyWVwRvGCeH5qRo66nZvAKaU50J2bz2vjhfZGtDqJumkGoBNw1bH6MGX4TVtIcAkVH8Rb3YIcS6PZh9BVo0rYpH3RQbHzbfz2viKd8FmqM1H0ZjZiySdmQ3sMptXY1GwqeeD+X6KxRENLMjq1TVjQVWhPdvq9+Isrwdo1MkqrpXcSM2omtASq3OCObaGZdQC6g3dCPooQNzGe8acz54OpvkGlLgly3FYEcqrs8aqCzxR92u5HdNvhS+LEWUhcGaNmtQE6gACRYUtuDgBNk5XWTTGQzOCWZloSORSgLVNxtXzFMQcQ4vIsqVhVHUgSPEe6y7aSjUWovc87DBW4Hsar+yEkGt9JBFxc+dq1Fab4HZzozk3HyZ0ObjVqAU+BQjevmN8VeBcSdpwkjPCkpqhrUmhAI11oKm/s86DFjjPFFgzaRxyF6qddzIe8wFB52uvmKDlhuED3uZbinRHNRuDo1hrKY1tYcha9MC48zJlpO4zxsPC1/MVocbqE5hyrRzw0DatVSSVOoNUaSBblQGoGAfFs5AY9PZr8m1flNZd62NH5AXoAN8Mp+hXAucK6x3W2YTVT5yW99DY413DOOwziscit5cx6qbjGAy3Rh5Y2YLoNisZrUpSpYA1IA8TS+Kee6MTwhZQDpNw6nx5W2O5ocG0LTGq6C9xYE0HgOf2/TgQnC6AtzYlqC4UEAUXypvSlycYfI9M8zBQSfKptRxfw9r+eNhwnpvlpgAzdk1u6xA+BFsc42FSOZ8ib1t4U8hc08b7+QxPluk88RRSTOg7ypIa3HmO99owSaMMKqRe3uP2/wAcDc1lW1BUoW51FiBW1eRxLeL2KbS5NTwvp1lHCow7E7EN7JPLv+Hr9GNckoYhgwIIqCCD8DhKZ7I3qtTW/n8KVxHkeJzZY/JM63uOVfDSbYrHqnH9kSl0yf6jukYXDXFLjx8vhbC84d0c4dmMzJHAziSJiCBcAAW0kd3T8eYx3wnrS2GYiJv7cdKeugmvwONhwbjWWn70EiEndQAre9aBsaNUMpn0zxGLyPQKbtGFo4lY0Z9DEryIArUG5vQj3YpcX4NG8WnJRtLKGr2xkYaGBNiagigrQc6+eGcmTHebUwJ3oag/smo+jAx8iskbxNWMgg6kIXULGoFNuRtuPDAeFL9Rlmbe4uctlczI0UGYyySAOpYajJ3a3LPU0pWt8aafgbZfK9rEgmZSGjUoAY1HJVY0BrcknmT4Yv5roe9I+wzDZeJblUHeapqTqrat64L8Py8qx6Z3WUkmlEoAOQPjbCwx/Qzy/DN9CuMZ3MAPOqCI10sCCbWoCpNSD4jAPjPQ3iUxVVaFdBqjhtLEnctQb+PjjV8afMwMgy8UCQILlmCqBW5oAKc7Cl+eMn0h6yHkrHlu6AO9NepJ3EYNwPM3vywJOMVUvQ0FKT/GixHxmHhEZiok2bNSwStAWoSZGNhzO1aeG+MRxviE2adnmckmrKgJCilLIuwpbzOIIoamp3vueZ5knfF4yKqAyEGtO6BvQ2NOXiMZXlb2XBpjjUd3yV8tAFALmlfHlyueQ88MvqmzCsM1p2Dxj6h2wuYuNAxzRSxtplpQqVBA8yd70ttjddSUemPNUJK9ommtK+wdwLD0xbp4rXZLqJfhQZ6zIpDFEIlZm1n2VLW0G5oDQevPGMbhmYZalXdgvzlcC+4ACVr8Rh0kYif2cacmBTldmaGdwVUIuPgudNQYt/ntEw+BpXypT34LRZLNoQFRtNKD5OU2tudIA9QOZ8BhwqLDH1L4Xxl9GfUv4Kr+x5p9JzMC6RUEKkgeh2oaG302x8OEtFK3Y5VgpFNRV2ZjQGoPJeV9+WGrj2mD46F8hie4jkM0QQI5AC4LmJG7Qg37teddyeQPjgQ3AswzdmYZjE3e1yQtqUi5rRa3sKDnh6jnj4CxwPGX0byX8EieBTFdD5eWWNRVV7NwhYg3JoDY300ptilJ0bzBKMsMkZjI0pCjgXIqddPb2NDUW5YfiDHD/wBfDHLpq9nPqb9CSyvAJo6oseYSM11UiOonl3iCQTXffyxdyeQlUUbLSyMhortE1SpPzhpuQLV9dqmjlC44cY7xl9O8l/BM5/h8pH+Bmb1DBEkGoWOwGwFqVvgKuTzGk/3PNiQVCkJIKGpIJ7pJ/wDrD/pf3Y6UfbjvFX07yX8PzZJ0ezkiEvlJmYn81IKHmaAUNf4WxFN0CzSUplZnqAbRvb6MfpkDHzrbDrDXsR5r5R+bclwzicJ+Ty2aVa2QxyFfhTGm4RxHNG02SzKHmywuR8KVGHUmwx8+OeBM5ZmhTSZGaTV/d5RTbuyDwoRa9uR51GKGZ6PTk3gl8tKN532w6xjki+JvpU/ZRdU16ES/RvM1P93mPpG2If8AlvNAgjLZgeiNUb86fZh/AY9KDA8NL2N5b+Cf4Rx3i2XGkwzTLtpkickejgV+NRjZ8N48MwqrNlsxDIpFGeJiKjwdRavnTfGsC49pi0cTj7szyyKXopEqQR/Bv5Yp8U4iIYteiSQitEjjLMfC1LepwZpj7TirVokmIvpDJxPPMA+WmSMXWJY3oPDUSO8fP4AYp5XonmgaHKzX/wCmfDH6AK4+C4zy6fVyzTHqHHhCEz3RPN6Dpys7NSgovx+i3vxYZM92XYvw6ZqilUjK2p6G4+0YeekY+KjAj00V7OfUyZ+f5eDZh0dTw7M6wvcZozq1HxYAAoKVv47Y3/VLk5I48wssMkPfWgkBFRpNxUC1fXDBC48pikMKi7EnmclTP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54" name="Picture 6" descr="http://1.bp.blogspot.com/_jlBITdVF9uA/TJCo_aaBpjI/AAAAAAAAB1E/cJ9bUWO3paQ/s1600/breac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548678"/>
            <a:ext cx="3816424" cy="4968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35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«La </a:t>
            </a:r>
            <a:r>
              <a:rPr lang="es-CO" dirty="0"/>
              <a:t>mezcla de los asuntos de la iglesia y de la administración política se representa con el hierro y el </a:t>
            </a:r>
            <a:r>
              <a:rPr lang="es-CO" dirty="0" smtClean="0"/>
              <a:t>barro» (como un matrimonio).  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«Esa </a:t>
            </a:r>
            <a:r>
              <a:rPr lang="es-CO" dirty="0"/>
              <a:t>unión está debilitando todo el poder de las iglesias.  Esta aceptación en la iglesia del poder del Estado, traerá malos </a:t>
            </a:r>
            <a:r>
              <a:rPr lang="es-CO" dirty="0" smtClean="0"/>
              <a:t>resultados».  </a:t>
            </a:r>
            <a:endParaRPr lang="es-CO" dirty="0"/>
          </a:p>
        </p:txBody>
      </p:sp>
      <p:pic>
        <p:nvPicPr>
          <p:cNvPr id="4098" name="Picture 2" descr="http://3.bp.blogspot.com/_ea9m7Itv-9A/R7dfnVzsU3I/AAAAAAAABIQ/2S6q-sS4vM0/s400/estado+religios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844823"/>
            <a:ext cx="3181350" cy="324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://moralyluces.files.wordpress.com/2009/12/obama-y-benedicto-xv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90462"/>
            <a:ext cx="4176464" cy="3294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246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3600" b="1" i="1" dirty="0" smtClean="0">
                <a:latin typeface="Agency FB" pitchFamily="34" charset="0"/>
              </a:rPr>
              <a:t>La iglesia, ha utilizado al poder político para castigar a los que no se someten a sus dogmas.</a:t>
            </a:r>
            <a:endParaRPr lang="es-CO" sz="36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4402832" cy="499715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«Los </a:t>
            </a:r>
            <a:r>
              <a:rPr lang="es-CO" dirty="0"/>
              <a:t>hombres casi han traspasado el límite de la tolerancia de Dios.  Han utilizado su fuerza política y se han unido con el papado. 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Pero </a:t>
            </a:r>
            <a:r>
              <a:rPr lang="es-CO" dirty="0"/>
              <a:t>llegará el tiempo cuando Dios castigará a los que han invalidado su ley, y sus malas obras recaerán sobre ellos </a:t>
            </a:r>
            <a:r>
              <a:rPr lang="es-CO" dirty="0" smtClean="0"/>
              <a:t>mismos»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(MS 63, 1899).</a:t>
            </a:r>
          </a:p>
          <a:p>
            <a:endParaRPr lang="es-CO" dirty="0"/>
          </a:p>
        </p:txBody>
      </p:sp>
      <p:pic>
        <p:nvPicPr>
          <p:cNvPr id="5122" name="Picture 2" descr="http://t2.gstatic.com/images?q=tbn:ANd9GcTg6L6AOrA5xz15bSYsLt9UHQOvWGzSQIgiqMqHAvqjPtKyPhK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772816"/>
            <a:ext cx="3456384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5219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3600" i="1" dirty="0" smtClean="0">
                <a:solidFill>
                  <a:srgbClr val="FF0000"/>
                </a:solidFill>
                <a:latin typeface="Lucida Calligraphy" pitchFamily="66" charset="0"/>
              </a:rPr>
              <a:t>¿Dónde se menciona el segundo matrimonio en la Biblia?</a:t>
            </a:r>
            <a:endParaRPr lang="es-CO" sz="3600" i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s-CO" dirty="0" smtClean="0"/>
              <a:t>   El </a:t>
            </a:r>
            <a:r>
              <a:rPr lang="es-CO" dirty="0"/>
              <a:t>segundo se encuentra en </a:t>
            </a:r>
            <a:r>
              <a:rPr lang="es-CO" dirty="0" smtClean="0">
                <a:solidFill>
                  <a:srgbClr val="FF0000"/>
                </a:solidFill>
              </a:rPr>
              <a:t>2Cor.11:2</a:t>
            </a:r>
            <a:r>
              <a:rPr lang="es-CO" dirty="0"/>
              <a:t>. 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»</a:t>
            </a:r>
            <a:r>
              <a:rPr lang="es-CO" i="1" dirty="0"/>
              <a:t>Porque </a:t>
            </a:r>
            <a:r>
              <a:rPr lang="es-CO" b="1" i="1" dirty="0"/>
              <a:t>os</a:t>
            </a:r>
            <a:r>
              <a:rPr lang="es-CO" i="1" dirty="0"/>
              <a:t> celo con celo de Dios; pues </a:t>
            </a:r>
            <a:r>
              <a:rPr lang="es-CO" b="1" i="1" dirty="0"/>
              <a:t>os he desposado</a:t>
            </a:r>
            <a:r>
              <a:rPr lang="es-CO" i="1" dirty="0"/>
              <a:t> con un solo esposo, para presentaros como una </a:t>
            </a:r>
            <a:r>
              <a:rPr lang="es-CO" b="1" i="1" dirty="0"/>
              <a:t>virgen pura</a:t>
            </a:r>
            <a:r>
              <a:rPr lang="es-CO" i="1" dirty="0"/>
              <a:t> a </a:t>
            </a:r>
            <a:r>
              <a:rPr lang="es-CO" b="1" i="1" dirty="0"/>
              <a:t>Cristo</a:t>
            </a:r>
            <a:r>
              <a:rPr lang="es-CO" b="1" dirty="0" smtClean="0"/>
              <a:t>»</a:t>
            </a:r>
            <a:endParaRPr lang="es-CO" dirty="0"/>
          </a:p>
        </p:txBody>
      </p:sp>
      <p:pic>
        <p:nvPicPr>
          <p:cNvPr id="1026" name="Picture 2" descr="http://mocanos.typepad.com/.a/6a010535e2d149970c011168848f61970c-800w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006009"/>
            <a:ext cx="2678870" cy="221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data:image/jpeg;base64,/9j/4AAQSkZJRgABAQAAAQABAAD/2wCEAAkGBhQSERUUExMWFRQWGRsaGBgYGBkaGhcfGx0aHBseHBwXHCcfFxojHBcXHy8gJCcpLCwsFR8xNTAqNSYrLCkBCQoKDgwOGg8PGCkfHBwpKSkpLCwsKSwpKSkpKSkpKSkpKSkpKSkpKSksKSkpKSkpKSkpLCkpLCksLCksKSksKf/AABEIALoA8AMBIgACEQEDEQH/xAAcAAADAQEBAQEBAAAAAAAAAAAEBQYDAgcBAAj/xABKEAABAgMFBQUEBwQIBAcAAAABAhEAAyEEBRIxQQYiUWFxE4GRobEUMsHRI0JSYnLh8BUkM9IHgoOSorLC8TRDY3MWF1NUZOLy/8QAGQEAAwEBAQAAAAAAAAAAAAAAAQIDAAQF/8QAJxEAAgICAgEEAgIDAAAAAAAAAAECESExAxJBEyIycQRRYaFCUpH/2gAMAwEAAhEDEQA/APL7coiZwFPSNQtpeJ9IxvVW+TxaNP8Ak90KP5NrJacQrnrAk6YXPCM7MplDnHdrTvGMa7QdLnEpq9PPxgNEzfzIrnBM44VgaEecBIQStucYYsZVql4EjGksBmY4VbUJJdSTT9GGUqxIlSVbiaJBrUuz1fnC5CN0YkpJIfIRJFHozsdsSJSnIDmncYyVaklTgjSkEWiYGCQkFRypG0m7CqgAJTnkIxkhdaLQT7imI0YF/KAf2lN4uPwxSzrAa7oBrVqiEU3tklsIoWy4QUwNAK5hUSSWOccS50bWy2LSMK0gYgfqs3nAIHCvrFEJ5PTbrVis8rP3B0g3skaO3U98AbJ3rLnS5cpNJiEAKSaGmo4iGtrWmU6phCU84526GSsHGB6ERoAITWjaKRioSeifSO5m0aMIKZcwjjhp4k8YwEmMpraH1ifvxJxB5hCToAQ3zhZb7xXiImGY5dk/ww3gTC022paWg/ixq9TDRQ1fscJKcPvq8WjpSJWH+JpqqE0u0H/0ZTfgJ9VR3PWWfDKA5S0iGNQxly5I/wCYAfx/Iwpm2wOcjX7X5x9SVtQgf1EfyxmuYv7R/up/lgpmaPntQLZdX/OMU2gcY6XMWc1q8B8oFWHriPeBDCUGKtfBUb2O+1S9AoO7H4GFK5NHfPlHOHgY1GyepXPJTOlBeFSNGUPTjnBxuNLUjzWx7T2lGU09CQfIxV3Ht+7pnhmFFJr4jQxFxkh00yCvIbw6D0jVRaS3Iesc28b1fsp9I3mJBk+EdBOsi+zE4x1EGWpG/wBCIwkjeTTUQRavfPWMweD7ea/pA3AesZyUfS98fry/idwj9Z/4nf8AOMg+SiXf2IYCaFgaD4GCVW5KnIyZgOPRtYl1J19YMuxMxKsSKgVU+TdePBqwriPZRybOZaSoj6RVK/UGggizWqVLYLmJSSXL+WkDSjMUkMAygCFFnY8uMLr6sOEJq5IUKng0I1Y6fUoP2hJYkWiWM2c5EwgRbh2swYwQVlq0OWRhUmy0qRlAVpl7wMaMKFlNse3xYFTClRohKTiU4zzGusIxZiADoX8s/WGdjtasBltiKsqcC/hBNnlumVQVM34Q2gVZV7F7FzEdnaStJStFEsXGJs9NIZbbyGsyhp2ksZffA06mHNyTyi7pC0yyvDKSWS2ItmzxG3/tKq0IwKQiWnElbrmMrdIUKcMtIjt2U0gCxFYqmapJSilEkAGcENUZMYJs3aqsqiZpwomBARhS1SCC+dComF0q8Up/58kUwsAtdCsTNPvDPhHUq+pSUGWLQMJUFKHYrqoM1X5CCzLA0v2yzfpUrnY0pTLVWWlJONSk5jL3YWLu9ABYAU4A+rx+te06JhVinviAB+hVUJJI+toST3xiraCUxebppIP88ZJgYxuKxpVLDka/USeOpDwfIsScc4YiGwgMANOkTVkv6UgMJpT/AGSv5o0/8UIDkTS6sz2J06rg0wYGt4SAEE41e6YGMgFKXKjQfWPzhXP2jQoVmkg/9HP/ABQOvaNOkxVNOyH80MkzWgu8LKkAEBnIDOdesI1SQIJm36FZqf8AswP9UA/tAHNX+H84dCNo+z0hh0jJKAxj7MtSSBX/AAn5xmJw4jTQwQHNkS8wUD88jURd2+zzEy1jBISiVNQkhKVAvunjlWsQkmYEqxAgsX16/CKmZtZ2yVpVLSO0mJWSCXGHDSufu+cLJN6DBpE7aVskJIrm7vBIV9ADAluTvAch6fnBYT9CG5HzhweQVMyusGWtYxJ1Jqrr3wNLlVDk5x9nH6Tvgmo2vYjH3D4xxZ0/SDnXxjq8jvt0j5Zj9LXn6GMY7oTnlpFZabB2EpMsg4lS0LX1U5buDDuiZszFbauAOZenc8GbSXtNmzVdoXIOEkEMSCx7neFexkysRLHsNlWAcQSpJbVlHIwlvVC1FIKWqWbOsTFktk1wlKiQMg9B04Zx6LLu9CDKmzDRIBIpm2WdS+nGJtddjRfYkpFgJAUSAl9deLfOBLxu9XaJAFSMuVa10asU90XEq0DGSQlNAsh3bIDSmpg7aFEqShwHnKSBWtA2hyTR21LcIHenQ3TFk3Z5RE6WGD9mr0jS7QGkf2voI/SU4UCe7lyliGfFqTxjVdmMlWA73Ye8ePaZMOsM2BHq+x8prvs5/wCmk+sTe3+zFkTIXMTKCZylAJKXZ3BLgU90Hvji59qTLsqZWH+H9GTx0LdC8d3rbwtIXXtMQqAFYkvQEchw1iWUw2tHmyLmTqSW4CN0XGDklZ4sH+EUe0NoxrRKE01IdJRgD5DUk5xtZ5kqz2mRJlFSHdU3eUrGQkgbuQJMHtKrD1jdEydl83SsDiWDeMYTLgTX+ZEUO217FR7NC1ECikkYR+cRykU5w8O0lbYsusXSQxkbOpbM+UEztk0sCkqIPIfKESJVHi+2UvN5J7RSiUFhuhTAANUwJ9orAY9WyVmbPgMC4Fc2HCkZTdnkBt7PmKQde84z5igpTgPgBHyifMoCmCo4hoKtoEqWkMjs+gNveYgM3KHbFk9GfVoxRZnDgA8gz+GcdFGEPUMlmbXnDK0Ck/BpMuJQGSv7pgKfYCnPzEW1ntCk2VKjMClkZFIV5uPSI287xmzThWpwk0DCkCMm2aUUlYGZLGN5AqGeM3AamkMrslJUhbHeThLcQSx82imiKMbbIJmMK1I8DDm47AJikoNKH4wMEusnir1MOtnZTTkkgMVEV6GgbWM9DrYFeNwrlOTQCvKEMwb/AHx6ttRZ/wB2WTXcJjy7sHU7UeBGVmkqYZa7sUpPaAUNOYbjAllT9Kep+MWF2SSqTLOTqVRs2B8okrCl5veYCeQtUaXPIKp6KOywojkkuYfXrsnMV2s8FIlqJWAXcu78oa7P3DgRKBoqarf44WKsL6ClesXE2yIKClQBDCnGmXSIy5c4Oj0oxVPZ43dsoKnYQzqwgaChr5CG1q7S0zihFJQWQNEobNzlzbOKO3bH2RB7QBRJNEBVAegqBq0D2u+JKUCUhKRvDcRUDDxP2jB7dtEXjYSoSLKht5akDMmhxatl+US14TVz1oWt09oC1dAWpyhzYbtXbZhd0ygXWoDwQnmzV08I/bZICLTIQmgRKAA4AKVAgqedhbbRjYbnQLRKQXUlUlaik1DjExbueBbNZ3EgqLlWPETXHhG675sYdIU1rlcrMr/XCqzndkdJvdBGqkdoQECU4fGhKidSSYLkzd/AK7yT5jlGtlkoMiSThxYEipOXdG8xSHT2YffTiL0dxTlGsk4+RTtbS1JYa/ERhdthUq2y5hBwvV8wWPiI32xJ9p/XEQZdSUjslDM4dOIrAXxM9ijalP7xM6h6coQrFTFFtT/xM1y1RXupChdlo/KKcfxRpbAVDcHWKTZlDSJ1WoT5CEaLPuJ69Ip9nJQFnn9OLvTjwjcnxNHZNJl4t4qQkufeU3gI2nFBG+pCiNQ0F3RdiZiCVByFEco2XcKHUGLg6V4EQravJVWlYqNnkpGLox4wstM3GmlGrSKK07OgbwUSkD3SOXF4nVWYJpz8oKNK60dptKwlszmDwjG2SRiBA98P35GNZiClXEEB+R06xrag6UcgfMmHWycsoVlGXQQfYLGpisDdAYnQ1FPFowWmo6CKWzN7IB0yfN3rpBbJoVyQT+qmGV3zQlaVDNKgXfn8jCyy2rDQ9/o8dTZbVDpyUG6xrKdcWj1La+WPZpzPRFP14R5LYZu8QagRf3xtXKmWJSsTzFJAKKu7ivSjx59ZJpxktU8IWKwGTyWFwWwEBJcYSSl8yFAvlq8TNwycVpCeJgy6Lc00uk1cVpU8jHVwSDJmrmLwpKEEpxlgSaDyeA8Jhi+0kj0CZK35QGeFZ8gB5lu+EVv2kmh2JQ1NKeMM7s7abgmzFJGJCglKQ2F69SaA/wBWBL3sQmAkgCYHxDI+BzHAxzwrTOr8qLxJErbbzK3MyYo50J+AEEbK2JFpmlJKglIxFtQ4DcusAW2zMwAbV+Pzhr/R6lJtC3+xTuKX9Y6HSjg5FC3kv0LSgYEpwpTQAZCI/bdf71K/7Y/zGKwpbMRH7ZAe2yx9xPqYlBe4rPQeota0crMr/V84UWTKQOUz0MOSgG2J4ezE+IMJbKmkjPKZDCBV52RYs9lmCqcCSoB6tXSObHdqZapQxFXaqdnICGqEtrTPpSCbVMaxyHeqEgcql4X2CeVWyQkigryJbPwjeAORvtWWtXQj1EFSJ4VPSEgCuTAZcWgPas/vXh6wLZZg9qfRyxPWBVxsCeTa/U4rVMB/2oK91T3QQqyIMkFIoxbuJzgK8ZgFom5Ox80gaQysN4SzIYEbtCODmjw8NAnsn1yGRLChQkmmZbKH1gk4ZU9IIIA8KA6xxPVLwWdWJJIxKIJDUAbzg6VOxyZq8OaBnTTOn6MCZokyJpl2KcpBwqCqEUOaXic/bk9n7aYC7GvKkVNosr3XPmahYHmiIeXkocvSGjTs0rQ/uG8J02YccxakAFwVUL5dYIvJO6CGz/XpGNyJCJTkgYi5+HpG1vmPLDEe8B4vCv5FopKOQCzyytQGQGcd2qY5JGhYDkPXWDLAkiSstRRDEjNgQW5QMuqQMOWuT8IpEhLQuWX8Iq7LZ1+yJWFAIZlJ+1WkS04V8PSKT9oNZJUvBVgyuO8dPKNPwBYEq1kZcTBEmZub1TxgZKSS/UD590UEi7Eok4sOI5lyAx4eXnAZVAPticBSWc6kO1IClS8JQXZ2OWUG3tdcxAGNASF7wFC3DKA7RLDAPkGDeZhok53ZSCSFsoio/R6iBbalS3QEJxKYORkHzTzji6LxKKKBUnjr3/lB1lUO0SE7yVLASQxZzlxELI0LUkWybM0sgFsBz4c/H1MDWtaUhpoyql6p6pNSOkN5SGB/EX7yx9BCm+CiWCAtSQfsgkDvBcHpHB5PcRHbUz0lJUlnVuhsRyDqOJWbCjCgeB9hlNawnTs1P4P8IBvYb1CSl6E5tn3QTsIo+2o+8Fgf3S0daVRPN5ncz0UWySFsZqAo6FQ+cSW2if31H/bT6mEtuuKYkEzAQVFTcSX/AEe+Cb7SpEyUFklQkS3evEwYxp3ZKTemUaP+MB/+L84V2HKza0mekYT9pQJqVpCmEnsyQA+ZdhCyfacaglKiZYCsDDJ8+fKMombHU8L9ml0PupbgxEBXOD7ZKBphd36UgewzZplrGNpcsjdPA8OVMo+z74wTUKSDjCk5/WGWWjvBrwJ/Ix2oZVqbplzga12FMicQpSJiWoXfN82omPl+TSu0r5Fg2uWUC22VhABfEpQ3BXkO8wqxRRLyb2FMsomFTJJU4cq3UpGhY4nJZuUJpEtSl1onwH3emTd8Xdm2CV7OmWVH2ghyCWEsmoTzZy5hp/5cS5NmKVTJi1+8SCyXAyYDnnnA9RI3W6SIOfdcsWda2UslRCD2jCgeqMFdNavDHZxK02SYFYtSAxOlBlFFa9nETZMoSHSJZK1g1ZtFEmnGvdCK+7/JQEBSSmoJQTXnUONauY19sBa8mU1INz2g/wDUT6oeIeXYFhHahJwAs7UdsutYtLnSFWSYhahgmqxBKiwYak9ztq0IbUACZUtAIUWAbeFasdHaHgqsnKnQHOtOOUkCiUnCR0ArA4s7ofTEA3c8E3lIMpWDCAKsQ4CtHANdIIsKfoJmXvJ/yw3gDyxvKOKyoLMwbvFD6QBZQCkgnIgw9FmAsKGzAOJ+ZJ9XET+SVF2qw8HjQexZYF88CHRU9llb1UsGarEnXrCaaQ5h5IlgWRJ4lPqYMnTRo+RxdP8AR7NmKKcTraoSHCB95SmSk8g5gy37Hz5CWnKSEFqoU5zFTThw4x61ddk7KWEIalTzJzJgG/LvXORhZ0ngwJGru8IreyjavB5PfxROUkFisDA+KlKA8uLcTCO23UQySBiTkePEQ02g2Nn2WakoxLlqORbElnOmkY3ipRCZpolLbtdaP1hljQHK8swuicgHCsKBGbtDC7kD2yXhA94ZcA+fGEMxfaKdvHnSHuyct7WimWI05D84WeE2V48ySL+UvfbiVD4iF97TR2awps47VaqqI0nqHkIS7R20YCnWONK3R62lZFX0pkqPQDxrGuz8wyp0lQZw5rl7pzaAr6UVlCB+uENNmSFT7MDXfAI7iDHYtHkTdzYfaNqUzZiZgKpS5ZLMQoPoSdWro9YCttrmWmYVqIUvCEhqEtl6xptfYUybSrCEAKY4U5gkCjdYU3ZaMKnNKtBiqVonKVvJybIp8JDHh1y6iHAsQAKSkoSAwcVcZkd8KbZNLqUC7OHy6NFFKQZtjQuYtl1AJ6lgWjSClbFCVplLwjeCmd9Gf4GOTY+0mYkUQkBTnMkNSuZ5wNOssztQDxABBoeb+EWdpuuXMkFBwuK0zcD0MJKXUZR7WTptbTAsB9M83yL6xTbBWPtbUqcsUl60YKI3G4kBzEfaUYZoxbreY0PDhHrOxl39lZ5QwsZijNI6+6/9UCE5HSwHjVlKmz4E423lFh35eGZji8CyQHySX7/9o6VacSlPUywB3qd/IARN3ztVJEpasaTmlgXLijADOIfQ8V+zm8JqZNjnLNArErPPRIHAfCIWzXmmfPly1yEKlzCEhNU9nQYjSi+/lDDa7aCXNlIS4KEswq5JGTZCM9mtnVTJqZqlYUy2J1JUpiEt0FTzi+lkCVypHU5KFyE4JaRMSoyZoSkEsnUUcOMOUKk7JTpaDNSQlSQ7PUOKl9DwiyUEGZ9GkJzAIZh9tT/WOj8ow2htYlSFNwYfOJ+q9I6V+PWZCmQ1tshmLShakbqgxxBgKueIrnxiYsNiDKCcSklaSwBKgkGvrHWy179hPUk+7NQzfeHun18Y2scs9oyVFBILEAHXKvSLpVdHHKVtDy1OqUsYFABy6g3HiX8ojZ8wuwNOEVs2zr7GbjWVkZbujD7IiVZ36UoYbjxYk/oFnp3W/VRFKqyAXbKUM93/ADGEc2ykhy4AABLZHSM7NVhVqDzhpKxIuj+h7Xe6JJHaPhNCoZBuIfKEV5f0jI3k2aXjIcY1USD+HNQ8IJ2nsSpktZMxCUISpRSobzAEliBWg+cebexTlYFyiMMxOJOEO4L+8+VQaQtMOB5abVNnb81RJd3OQArQNR2AifveeFSpjB3UWAHEj84yn39MlrVKWgpIFWUAMuYcUMDyrWFFP2SGA4UdzxjJNAq2ASEUSOJQPjFTsdL/AHxTfVxeZAiUtC/pEYR7qX7y8XOyEgJUVp1HpWByvH2dPBmf0dyLUSmco/8AuH8v/rE9tXPPbEPygqw2gmRParLSvudQPqIU35MeaT+solCPuOuc/YJVl1qVon4D5xpcF5mRPQpnwELAOROE5+LxjNS0tXOg7zFBslcKVTjNmJBQcSUJP1mABVyAeOg86QF2OJapk1WNSutDxdmpoIEVYVioD8CCD6RSruEIoZanqxUo6agRjarKkJJcpI0TXyV6xLv4R0PhxbJOcsuApwnPWsOF2w+zygHAdRLP7yTTLIb0dy7Eqc4SlwMyWA6ZsYDniYGk71DupzLnhFLT2S69cn6VbFNhKVZlqaajj3w2st5qxggKIqDRnBDZqYUgaZdVqkIdaSkE5OM245x8uy0JMxlnCTRicH+KFbVBXH7shF/WmX2f1ioGjhta04N+jHrt2WhEySia5CezCmNCAE+gApHkt7XQwBDKBod4qJcaGPRLHbu1u5RSGSZTENkQkpI5VTEJtNIr1cW2Rl87fT7Qky5I7JBJdQLrU/FX1Q3Dxicu1QE1j94eX+8W+y+y/ZgzZgdkYkjuo8RKf4yFcVK88XwisWqaicru7ZX3dcqbTKxNmoEPRtTnwTXvEMrwthTKtCZPvIIDBvdKQ5B1LCOrhuRc6UUYsEpIY4feUpqDFokUJZjCC03GqZZ5yxX6VQGbkJAGfU+RhHnZ1cbcXgqLutEvsx2dQEjwZ9fTjEJtvtFjX2aTlnweBpVntMnCZKsdcBSKhyWbmCXrE+qzHtBio68KmqUl69Tzgw40nY3LzNxqqYVd1lWs9oD7ihxqcyH6GG6bR2c2WpWWIP3msNLxnyJNnTJkAmpUH3qkMX5+US1rmYg2o+cUTs5pRS+z0O75ayV4Vskng4O6CNY+XsQgsSGACgpgHBHB3eMNnLW1nLVUyW1qBq2WXnG9usSLaosMSkJoWUM8ho8Q8lo/EjLfaEknswrPeJ4xhOoR1EbG6Z+My1JUFD7QbvZqjmINtGz6yt8SXcVr+tI6U0jmabZ6htVeHaS04Ac3U1dOWYjym8r6XIm/QTSkMMSU0GKr0IYE5wfeN7z56inCtISWwIdh3iFyrnmziwlrWRqKt/WELC/8inJBeBfb74XPXjmkKXQOABRIYUFMo6symAY1J6sIZJ2WtAYdjM5Mj45Q4ubY1ZU86WtFaEKQPFJrD94kujJkqeY9P9qRc7NICEGv1So94MfrRsLJDDtJvH6neYyuqahEiepJJQkLAJzLBn7z6xLkkno6fx41J2C7Jy8Utb5LBHi/xibtlV1zAY91If3FPUJIASchUA9fWBdo5O8JwSUvRdGBP2vnCRfuOrkj7ET1rTWWnm8Wt3L3JSsmlgDlVz4vEGpRXMKhlkOgzMU0idMmy0Jls+IIZt5mDmlKCLvWTzpLs8FpbZeJCC1cIfjl8miPnWMqmkOySASeXwh1f1+kKOCgFKivnpE3+0VLU82YlKB0A7hms+UcsYtWzuckkkynsVlBSwDJGXPmYQupFo7RIqiXMWktwDUfmYLk7VpwK7NClJlgOXAHzhTMv1S5apu4hgUgUJZTUYly7ZtBjFo0uSLVBl9XrMny0qAGHNSeOeR4co32atUpklTOkErWQHAcBIxcTn0ETUq8PownCXJoRlTMRnZLcUAhQBBNA7eQzijhSon6i7WU+1t62ZYAkl1PvMCzc6Zvyg/+j+aRdtoU9O1Yd4QKDSrx59eE4MpqfnHomxyQi53P15hP+JvgIE41Ak59pj6Zax2Ck69iPIR5lZwO1R19cXzi7tc9kdZIH+GISzK3kE0//R+cHj0yUnlHrd0q7OxSq1whRLccyeTQhm29MqWAoYUYjVjhJUXUQckkhlDoRwcy8L1KLEw1Tg/CAKnwBgOzgzrMlE2gKUgqHEgKFONRCSWTr43/ANObMqTJlYpigyt4etG5gVEeertHZzu1wuFOUgjUGmedDFpfN3YpaZKkuUo+jU1CpOGnJ0hu+Jy6x2y0ylIJSSx3Xby3fyhoayJyytpIwua0e0zmXuS81rBbCDRn+9wzh1bNiEJBV2igklkpw6cyajqYp7luCXZkpEpCQxd1hZJPVQSBGltWsA4k4kk1wlinmUq94dDEpcrv2hjx/wCxJWSeiQ8sJVgetXU/GLy67bKTLHZksoP2hyVxD5BsmpnEhfFiBRjTvAajP59xhBZL+XIC0oIUhVSk5pOhAydqHlDR94ZJJjHbe/iqYZZySo4eI1oRpANyX0VMhZerA9DkT0OcJJkpamUUlnJrq+RFMmGQrGJUQS4Z2PBq0joUVVHPKVs92s1yygGMtx94P5GghimgAFByDBugjhNpHPwPq0fBNdnNBEhnZ0JbVd34j847QH4eEfEh+hjTGB8IUyEu1tzz50oIkKlpxUXjcEjgCAWHHjEMbrndkbLLkzFlxjUAQksSSHUNY9QXMc1y4RlNtDFncwbrY8ZtaIkXmZbSkWaaZtAEFJYeWUC3pshaLSMU0mn1cSEoT4E0i67TnE7tKm0zR2cpICD7ysQBXyrkPWEUs4KSm2skDeNgkSyBLdakjeWS6SfusBujiRWGOz18IkhSVuVFRNOBA1HSPtp2UtLfwwT+NHzjKzbHWl6y24kqR86x0NpqmzmSaeENp10We1kqxz/whSQPNLwlk7HSpq5nY2goTLYEzGViJDlmAYDKucUk26ZyJGGSgFZ95Tig1auZgG6bsttnCghAZRBLqRoG4xJP9MpLLyhV+yRLlLkmYTjLmYkAgs2EYSXaJifdUwFqHmnX48I9Rskm2ktMSluLoJ8jBcuzzPa95DSkyyEnd3lFqsC+jeMMuSmK42jyiy2dSMwVEAsK9w7+kF2S7FYitQDkBt1YY8CCBVtXj1e12RyGT4NHa0HJv14xvWsy46PGLVYJiiyUKZyag16chxi7sNpwWBEhIViShJV9nEVEhPjrFBPQyq51+UfKAO3lAlO0NGGbJSftDKUcBxpUEAFw4BSKhxziWVagcIBqP5hHpM+7zMSUlYANHwB/F4S23YrcYz1sl2GFIA16wYySFlA2veYr2NKPrKWtI6kkfGGSxSZLpi7UhA5oSPgD4wktN0KlmRLTOWsmZiAXhISUDE+TmoGZj7dKpvt6RNViKUTF9601yoKAADhAlopx7/oaptoVLGinAP3eLcwH8odWFA7NJl0YOwo+njz5wlt91lQUuXRVHToqnkeesZ7PXsCVSS6ZgqkHz8698QatWhqcZZHNqthKTVxq7P6Qtu23mZilqL6ofPml9fyji9LelIUWONiAA9SdTyibs08oMtX1gQfnAjG0Xboo0JONSR7pFRxrEDecgCbMlnRRHyj0WTNQUqmvu4Qw73Pyjza1qKpq1l98kxbhWWR5noc7M3eJ0lXaqWcC8ICSxLAGrVOcaW2zyJAOIS0EijuuZ3ULHrAl23kUyihJKFFT7oOJb0YH6rEBzwhLeEgpWAS6lbxq9OD69eUWSycTZ79Jyzz/ACj6hA598ZygQ7l9HaOZtpCaZqiRcKoDUxniq+P0pGBJ1zasapB5QKNZ+Nob6wj4Fg/ZMczR0jHCeIhTV/ASoDgmPyJCToPCBcD54ev6EdEU90HvgmCV2VPLwjKZYh+njBa2zAfrGcxSasB5wTBibCNB4x8FhPARjLclgzQfjhTJGQsnEeccLusvp4kwVKNekaKn6mMGhciysenOOV+9BOMM5jMqECgkna7yBt01Ar2aJaeDE4lK9UjugkTsX3e+PLb2vgrtM2Ylx2iyruJp5Q0uO1KUsVOY1iz48E1yZo9FRKLO9H9aRxbUskuHjO9LT2UhKjRlo9YAtO0CFJO8BrlE0ihzbLrnLnJWkgJSghJpuk50OcLbNd6pS1rSJy5pBYqFHNCdA3fpFXZp7oSRwjUSWIpQca6wVI2UJLtvJTFFoTgm5n7JcDJQoDyeJG+EK9oBS4ViYEGoyq4iwvu5pE041jeoSyiBT7QBZmialXCudPVgVhk1Yk4sOmmdHjKk7KOTcaYZYNrUL3Z4HJbUIyBUNH5UgG0pdZKVIZy28B8YZT9hpbbqySA1RWkBKuRcpO8BMSP7ye7UQLjtGXbTNbpnkBcpeS6pOYfUUhHfMnCsiDLYKAykjjiHLIHhAl7TsYC8nz66w8diyaoCu6eyge49/wCY844veSyyp6qYDlxgGzzGNco0tdqK1k6ADo8dFHI2e5Sb1GBsW8AHJjZRDg4hnHmF3rPZrqch8IIss5Vd45cTyiFFbPTkIer0bx/KPwmNkYi7qt0wywDMWQ32jx6w1kTCUEkkl+PSEYw5n2ptXjn2sEVhZImHAKnTXrHKFFhXSMYai0jQx8XawA/HzeFCVbx7/SP05VU/gECjBM616vH3t3FGMKbQrKCbvO8evwggKCzsE83rHap4EL0Go6x0ob4/WkKMhrKmji3LLOMp6no+dBA5PwjpOY/XCME1KgBCbae8BLss9YUygggNxUwHr5QfeA3fCJTbsfuZ/Gj4wVtAZ5clLnXhFbshY8U5Irx4ZRNJFe/4xabD/wAYfhMdU9HPDYx/pDnYLIE6qmpy5OYibHN3avFp/SaPopX/AHD6CIuTkOnyifH8Sk/kel3YMUlLKZgPQQntd/lKyl1MCRQjQw1uJR7MV+qP8sQ96D6Zf41epicFboo3SKiySET3VhBo5evezwxAShkpSKHIBhlyhfsz/D7j8YbJ90frSJSw6LQ1YNOnqowo8Jby2iQhJCd6ZoBkOZMfNo5yqDEcjqeUScsbizrx8YfjgmLyTaPlntMxBKwqqiS2h4uOGndHNvtmNKt3D9amTgsTyzg5aBgTT6qYCtw/yq9RF0QeEKVCsfpJAr4fPpG0wQMr3u8RU52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1030" name="Picture 6" descr="http://3.bp.blogspot.com/_quwaG-mUSLM/TFcdqI0pBaI/AAAAAAAAICo/jG0V211ARng/s1600/pabl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43495"/>
            <a:ext cx="2664296" cy="2219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2227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363272" cy="5904656"/>
          </a:xfrm>
          <a:solidFill>
            <a:srgbClr val="00206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chemeClr val="bg1"/>
                </a:solidFill>
              </a:rPr>
              <a:t>La </a:t>
            </a:r>
            <a:r>
              <a:rPr lang="es-CO" dirty="0" smtClean="0">
                <a:solidFill>
                  <a:schemeClr val="bg1"/>
                </a:solidFill>
              </a:rPr>
              <a:t>primer mujer mencionada en Daniel </a:t>
            </a:r>
            <a:r>
              <a:rPr lang="es-CO" dirty="0" smtClean="0">
                <a:solidFill>
                  <a:schemeClr val="bg1"/>
                </a:solidFill>
              </a:rPr>
              <a:t>(</a:t>
            </a:r>
            <a:r>
              <a:rPr lang="es-CO" i="1" dirty="0" smtClean="0">
                <a:solidFill>
                  <a:schemeClr val="bg1"/>
                </a:solidFill>
              </a:rPr>
              <a:t>representada por el barro</a:t>
            </a:r>
            <a:r>
              <a:rPr lang="es-CO" dirty="0" smtClean="0">
                <a:solidFill>
                  <a:schemeClr val="bg1"/>
                </a:solidFill>
              </a:rPr>
              <a:t>) se </a:t>
            </a:r>
            <a:r>
              <a:rPr lang="es-CO" dirty="0" smtClean="0">
                <a:solidFill>
                  <a:schemeClr val="bg1"/>
                </a:solidFill>
              </a:rPr>
              <a:t>refiere a la iglesia de Dios que en un principio fue pura y santa pero que después </a:t>
            </a:r>
            <a:r>
              <a:rPr lang="es-CO" dirty="0" smtClean="0">
                <a:solidFill>
                  <a:schemeClr val="bg1"/>
                </a:solidFill>
              </a:rPr>
              <a:t>«apostató» </a:t>
            </a:r>
            <a:r>
              <a:rPr lang="es-CO" dirty="0" smtClean="0">
                <a:solidFill>
                  <a:schemeClr val="bg1"/>
                </a:solidFill>
              </a:rPr>
              <a:t>de la verdad </a:t>
            </a:r>
            <a:r>
              <a:rPr lang="es-CO" dirty="0" smtClean="0">
                <a:solidFill>
                  <a:schemeClr val="bg1"/>
                </a:solidFill>
              </a:rPr>
              <a:t>uniéndose </a:t>
            </a:r>
            <a:r>
              <a:rPr lang="es-CO" dirty="0" smtClean="0">
                <a:solidFill>
                  <a:schemeClr val="bg1"/>
                </a:solidFill>
              </a:rPr>
              <a:t>en matrimonio con el poder </a:t>
            </a:r>
            <a:r>
              <a:rPr lang="es-CO" dirty="0" smtClean="0">
                <a:solidFill>
                  <a:schemeClr val="bg1"/>
                </a:solidFill>
              </a:rPr>
              <a:t>político (</a:t>
            </a:r>
            <a:r>
              <a:rPr lang="es-CO" i="1" dirty="0" smtClean="0">
                <a:solidFill>
                  <a:schemeClr val="bg1"/>
                </a:solidFill>
              </a:rPr>
              <a:t>representado por el hierro</a:t>
            </a:r>
            <a:r>
              <a:rPr lang="es-CO" dirty="0" smtClean="0">
                <a:solidFill>
                  <a:schemeClr val="bg1"/>
                </a:solidFill>
              </a:rPr>
              <a:t>), </a:t>
            </a:r>
            <a:r>
              <a:rPr lang="es-CO" dirty="0" smtClean="0">
                <a:solidFill>
                  <a:schemeClr val="bg1"/>
                </a:solidFill>
              </a:rPr>
              <a:t>que haciendo muchas concesiones con su «esposo» aceptó muchas doctrinas falsas, </a:t>
            </a:r>
            <a:r>
              <a:rPr lang="es-CO" dirty="0" smtClean="0">
                <a:solidFill>
                  <a:schemeClr val="bg1"/>
                </a:solidFill>
              </a:rPr>
              <a:t>(</a:t>
            </a:r>
            <a:r>
              <a:rPr lang="es-CO" i="1" dirty="0" smtClean="0">
                <a:solidFill>
                  <a:schemeClr val="bg1"/>
                </a:solidFill>
              </a:rPr>
              <a:t>entre ellas la observancia del domingo</a:t>
            </a:r>
            <a:r>
              <a:rPr lang="es-CO" dirty="0" smtClean="0">
                <a:solidFill>
                  <a:schemeClr val="bg1"/>
                </a:solidFill>
              </a:rPr>
              <a:t>) por </a:t>
            </a:r>
            <a:r>
              <a:rPr lang="es-CO" dirty="0" smtClean="0">
                <a:solidFill>
                  <a:schemeClr val="bg1"/>
                </a:solidFill>
              </a:rPr>
              <a:t>lo cual se </a:t>
            </a:r>
            <a:r>
              <a:rPr lang="es-CO" dirty="0" smtClean="0">
                <a:solidFill>
                  <a:schemeClr val="bg1"/>
                </a:solidFill>
              </a:rPr>
              <a:t>corrompió.</a:t>
            </a:r>
            <a:endParaRPr lang="es-CO" dirty="0" smtClean="0">
              <a:solidFill>
                <a:schemeClr val="bg1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14482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  <a:solidFill>
            <a:srgbClr val="002060"/>
          </a:solidFill>
        </p:spPr>
        <p:txBody>
          <a:bodyPr/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chemeClr val="bg1"/>
                </a:solidFill>
              </a:rPr>
              <a:t>La </a:t>
            </a:r>
            <a:r>
              <a:rPr lang="es-CO" dirty="0">
                <a:solidFill>
                  <a:schemeClr val="bg1"/>
                </a:solidFill>
              </a:rPr>
              <a:t>segunda mujer mencionada en 2Cor. Que el apóstol Pablo llama «virgen», es la iglesia de Dios formada por el «</a:t>
            </a:r>
            <a:r>
              <a:rPr lang="es-CO" u="sng" dirty="0">
                <a:solidFill>
                  <a:schemeClr val="bg1"/>
                </a:solidFill>
              </a:rPr>
              <a:t>remanente</a:t>
            </a:r>
            <a:r>
              <a:rPr lang="es-CO" dirty="0">
                <a:solidFill>
                  <a:schemeClr val="bg1"/>
                </a:solidFill>
              </a:rPr>
              <a:t>» de los fieles que se ha mantenido fiel a los principios </a:t>
            </a:r>
            <a:r>
              <a:rPr lang="es-CO" dirty="0" smtClean="0">
                <a:solidFill>
                  <a:schemeClr val="bg1"/>
                </a:solidFill>
              </a:rPr>
              <a:t>Bíblicos, (</a:t>
            </a:r>
            <a:r>
              <a:rPr lang="es-CO" i="1" u="sng" dirty="0" smtClean="0">
                <a:solidFill>
                  <a:schemeClr val="bg1"/>
                </a:solidFill>
              </a:rPr>
              <a:t>qué Apoc.12:17 los identifica por que «guardan los Mandamientos de Dios y  tienen el testimonio de Jesús</a:t>
            </a:r>
            <a:r>
              <a:rPr lang="es-CO" dirty="0" smtClean="0">
                <a:solidFill>
                  <a:schemeClr val="bg1"/>
                </a:solidFill>
              </a:rPr>
              <a:t>), por </a:t>
            </a:r>
            <a:r>
              <a:rPr lang="es-CO" dirty="0">
                <a:solidFill>
                  <a:schemeClr val="bg1"/>
                </a:solidFill>
              </a:rPr>
              <a:t>tanto es virgen espiritual lo que la hace pura y santa, cuyo esposo es Cristo, según lo menciona el apóstol Pablo. Note el simbolismo:   </a:t>
            </a:r>
            <a:endParaRPr lang="es-CO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88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i="1" dirty="0" smtClean="0">
                <a:solidFill>
                  <a:srgbClr val="FF0000"/>
                </a:solidFill>
                <a:latin typeface="Lucida Calligraphy" pitchFamily="66" charset="0"/>
              </a:rPr>
              <a:t>Para reflexionar</a:t>
            </a:r>
            <a:endParaRPr lang="es-CO" b="1" i="1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b="1" i="1" dirty="0" smtClean="0"/>
              <a:t>¿A cual de los dos matrimonios pertenece usted?</a:t>
            </a:r>
          </a:p>
          <a:p>
            <a:pPr marL="0" indent="0" algn="ctr">
              <a:buNone/>
            </a:pPr>
            <a:endParaRPr lang="es-CO" b="1" i="1" dirty="0" smtClean="0"/>
          </a:p>
          <a:p>
            <a:pPr marL="0" indent="0" algn="ctr">
              <a:buNone/>
            </a:pPr>
            <a:r>
              <a:rPr lang="es-CO" b="1" i="1" dirty="0" smtClean="0"/>
              <a:t>¿Quien es su «esposo» Cristo o el poder político?</a:t>
            </a:r>
          </a:p>
          <a:p>
            <a:pPr marL="0" indent="0" algn="ctr">
              <a:buNone/>
            </a:pPr>
            <a:endParaRPr lang="es-CO" b="1" i="1" dirty="0"/>
          </a:p>
          <a:p>
            <a:pPr marL="0" indent="0" algn="ctr">
              <a:buNone/>
            </a:pPr>
            <a:r>
              <a:rPr lang="es-CO" b="1" i="1" dirty="0" smtClean="0"/>
              <a:t>¿Pertenece usted al «remanente» de Dios, que guarda los Mandamientos de Dios, y tiene el testimonio de Jesús? 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Recuerde las palabras de Cristo:</a:t>
            </a:r>
            <a:r>
              <a:rPr lang="es-CO" dirty="0"/>
              <a:t> </a:t>
            </a:r>
            <a:r>
              <a:rPr lang="es-CO" dirty="0" smtClean="0"/>
              <a:t>«El </a:t>
            </a:r>
            <a:r>
              <a:rPr lang="es-CO" dirty="0"/>
              <a:t>que no es </a:t>
            </a:r>
            <a:r>
              <a:rPr lang="es-CO" b="1" dirty="0"/>
              <a:t>conmigo</a:t>
            </a:r>
            <a:r>
              <a:rPr lang="es-CO" dirty="0"/>
              <a:t>, contra mí es; y el que </a:t>
            </a:r>
            <a:r>
              <a:rPr lang="es-CO" b="1" dirty="0"/>
              <a:t>conmigo</a:t>
            </a:r>
            <a:r>
              <a:rPr lang="es-CO" dirty="0"/>
              <a:t> no recoge, </a:t>
            </a:r>
            <a:r>
              <a:rPr lang="es-CO" dirty="0" smtClean="0"/>
              <a:t>derrama» </a:t>
            </a:r>
            <a:r>
              <a:rPr lang="es-CO" dirty="0" smtClean="0">
                <a:solidFill>
                  <a:srgbClr val="FF0000"/>
                </a:solidFill>
              </a:rPr>
              <a:t>(Mat.12:30).</a:t>
            </a:r>
            <a:endParaRPr lang="es-CO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58016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807</Words>
  <Application>Microsoft Office PowerPoint</Application>
  <PresentationFormat>Presentación en pantalla (4:3)</PresentationFormat>
  <Paragraphs>58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Tema de Office</vt:lpstr>
      <vt:lpstr>Presentación de PowerPoint</vt:lpstr>
      <vt:lpstr>Definición de matrimonio</vt:lpstr>
      <vt:lpstr>¿Sabía usted que la Biblia nos habla de dos clases de matrimonios?</vt:lpstr>
      <vt:lpstr>¿Qué significa el hierro mezclado con el barro?</vt:lpstr>
      <vt:lpstr>Note la intima relación que existe entre el sábado con la iglesia verdadera fundada por Dios en la creación con Adán y Eva.</vt:lpstr>
      <vt:lpstr>Presentación de PowerPoint</vt:lpstr>
      <vt:lpstr>Presentación de PowerPoint</vt:lpstr>
      <vt:lpstr>Presentación de PowerPoint</vt:lpstr>
      <vt:lpstr>La iglesia, ha utilizado al poder político para castigar a los que no se someten a sus dogmas.</vt:lpstr>
      <vt:lpstr>¿Dónde se menciona el segundo matrimonio en la Biblia?</vt:lpstr>
      <vt:lpstr>Presentación de PowerPoint</vt:lpstr>
      <vt:lpstr>Presentación de PowerPoint</vt:lpstr>
      <vt:lpstr>Para reflexionar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DOS MATRIMONIOS</dc:title>
  <dc:creator>FAMILIA FIERRO CH</dc:creator>
  <cp:lastModifiedBy>FAMILIA FIERRO CH</cp:lastModifiedBy>
  <cp:revision>47</cp:revision>
  <dcterms:created xsi:type="dcterms:W3CDTF">2012-10-05T10:22:24Z</dcterms:created>
  <dcterms:modified xsi:type="dcterms:W3CDTF">2013-01-07T11:52:13Z</dcterms:modified>
</cp:coreProperties>
</file>